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9" r:id="rId4"/>
    <p:sldId id="260" r:id="rId5"/>
    <p:sldId id="262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AE375-3F22-E960-10C9-43CC64CA96E3}" v="1" dt="2025-02-27T09:21:13.462"/>
    <p1510:client id="{A0316C5F-CCDA-6A7E-5628-EFCBE9AAE422}" v="30" dt="2025-02-27T09:22:33.574"/>
    <p1510:client id="{A2DCF49C-1A2D-77C4-D629-1252B46BE575}" v="2" dt="2025-02-27T09:20:47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rana Božić" userId="f9da330260737817" providerId="Windows Live" clId="Web-{A0316C5F-CCDA-6A7E-5628-EFCBE9AAE422}"/>
    <pc:docChg chg="addSld modSld sldOrd">
      <pc:chgData name="Vedrana Božić" userId="f9da330260737817" providerId="Windows Live" clId="Web-{A0316C5F-CCDA-6A7E-5628-EFCBE9AAE422}" dt="2025-02-27T09:22:33.574" v="29" actId="1076"/>
      <pc:docMkLst>
        <pc:docMk/>
      </pc:docMkLst>
      <pc:sldChg chg="addSp modSp new ord">
        <pc:chgData name="Vedrana Božić" userId="f9da330260737817" providerId="Windows Live" clId="Web-{A0316C5F-CCDA-6A7E-5628-EFCBE9AAE422}" dt="2025-02-27T09:22:33.574" v="29" actId="1076"/>
        <pc:sldMkLst>
          <pc:docMk/>
          <pc:sldMk cId="1096517241" sldId="271"/>
        </pc:sldMkLst>
        <pc:spChg chg="add mod">
          <ac:chgData name="Vedrana Božić" userId="f9da330260737817" providerId="Windows Live" clId="Web-{A0316C5F-CCDA-6A7E-5628-EFCBE9AAE422}" dt="2025-02-27T09:22:33.574" v="29" actId="1076"/>
          <ac:spMkLst>
            <pc:docMk/>
            <pc:sldMk cId="1096517241" sldId="271"/>
            <ac:spMk id="4" creationId="{692A037B-8AE4-A026-497A-5AE21ED6DC3A}"/>
          </ac:spMkLst>
        </pc:spChg>
      </pc:sldChg>
    </pc:docChg>
  </pc:docChgLst>
  <pc:docChgLst>
    <pc:chgData name="Vedrana Božić" userId="f9da330260737817" providerId="Windows Live" clId="Web-{A2DCF49C-1A2D-77C4-D629-1252B46BE575}"/>
    <pc:docChg chg="addSld sldOrd">
      <pc:chgData name="Vedrana Božić" userId="f9da330260737817" providerId="Windows Live" clId="Web-{A2DCF49C-1A2D-77C4-D629-1252B46BE575}" dt="2025-02-27T09:20:47.330" v="1"/>
      <pc:docMkLst>
        <pc:docMk/>
      </pc:docMkLst>
      <pc:sldChg chg="new ord">
        <pc:chgData name="Vedrana Božić" userId="f9da330260737817" providerId="Windows Live" clId="Web-{A2DCF49C-1A2D-77C4-D629-1252B46BE575}" dt="2025-02-27T09:20:47.330" v="1"/>
        <pc:sldMkLst>
          <pc:docMk/>
          <pc:sldMk cId="3324380623" sldId="271"/>
        </pc:sldMkLst>
      </pc:sldChg>
    </pc:docChg>
  </pc:docChgLst>
  <pc:docChgLst>
    <pc:chgData name="Vedrana Božić" userId="f9da330260737817" providerId="Windows Live" clId="Web-{9B9AE375-3F22-E960-10C9-43CC64CA96E3}"/>
    <pc:docChg chg="delSld">
      <pc:chgData name="Vedrana Božić" userId="f9da330260737817" providerId="Windows Live" clId="Web-{9B9AE375-3F22-E960-10C9-43CC64CA96E3}" dt="2025-02-27T09:21:13.462" v="0"/>
      <pc:docMkLst>
        <pc:docMk/>
      </pc:docMkLst>
      <pc:sldChg chg="del">
        <pc:chgData name="Vedrana Božić" userId="f9da330260737817" providerId="Windows Live" clId="Web-{9B9AE375-3F22-E960-10C9-43CC64CA96E3}" dt="2025-02-27T09:21:13.462" v="0"/>
        <pc:sldMkLst>
          <pc:docMk/>
          <pc:sldMk cId="3324380623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326822-8DF0-3F06-2254-99F51C20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D6F240-55BD-EBE7-9A54-C3A79DF9F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92A037B-8AE4-A026-497A-5AE21ED6DC3A}"/>
              </a:ext>
            </a:extLst>
          </p:cNvPr>
          <p:cNvSpPr>
            <a:spLocks noGrp="1"/>
          </p:cNvSpPr>
          <p:nvPr/>
        </p:nvSpPr>
        <p:spPr>
          <a:xfrm>
            <a:off x="817608" y="470440"/>
            <a:ext cx="11195221" cy="59227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r-HR" sz="3600" dirty="0"/>
              <a:t>Autor: </a:t>
            </a:r>
            <a:r>
              <a:rPr lang="hr-HR" sz="3600" b="1" dirty="0"/>
              <a:t>Vedrana Božić, </a:t>
            </a:r>
            <a:r>
              <a:rPr lang="hr-HR" sz="3600" b="1" dirty="0" err="1"/>
              <a:t>mag.ing.techn.aliment</a:t>
            </a:r>
            <a:r>
              <a:rPr lang="hr-HR" sz="3600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3600" dirty="0"/>
              <a:t>Zanimanje: </a:t>
            </a:r>
            <a:r>
              <a:rPr lang="hr-HR" sz="3600" b="1" dirty="0"/>
              <a:t>mesar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3600" dirty="0"/>
              <a:t>Nastavni predmet: </a:t>
            </a:r>
            <a:r>
              <a:rPr lang="hr-HR" sz="3600" b="1" dirty="0"/>
              <a:t>Osnove prirodnih znanosti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3600" dirty="0"/>
              <a:t>Razred u kojemu se obrađuje nastavni sadržaj: </a:t>
            </a:r>
            <a:r>
              <a:rPr lang="hr-HR" sz="3600" b="1" dirty="0"/>
              <a:t>prvi </a:t>
            </a:r>
            <a:r>
              <a:rPr lang="hr-HR" sz="3600" dirty="0"/>
              <a:t>Nastavna jedinica: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Ponavljanje gradiva – mikroorganizmi </a:t>
            </a:r>
          </a:p>
        </p:txBody>
      </p:sp>
    </p:spTree>
    <p:extLst>
      <p:ext uri="{BB962C8B-B14F-4D97-AF65-F5344CB8AC3E}">
        <p14:creationId xmlns:p14="http://schemas.microsoft.com/office/powerpoint/2010/main" val="109651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DFB169-F7B8-4671-A5DF-091C0821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B8E4E68-C867-41D3-849F-A76E96732539}"/>
              </a:ext>
            </a:extLst>
          </p:cNvPr>
          <p:cNvSpPr/>
          <p:nvPr/>
        </p:nvSpPr>
        <p:spPr>
          <a:xfrm>
            <a:off x="1371600" y="528935"/>
            <a:ext cx="278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Bakterije</a:t>
            </a:r>
          </a:p>
        </p:txBody>
      </p:sp>
      <p:pic>
        <p:nvPicPr>
          <p:cNvPr id="7170" name="Picture 2" descr="Važnost bakterija">
            <a:extLst>
              <a:ext uri="{FF2B5EF4-FFF2-40B4-BE49-F238E27FC236}">
                <a16:creationId xmlns:a16="http://schemas.microsoft.com/office/drawing/2014/main" id="{48AAC39D-EC55-44EF-AB30-3A84885E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76425"/>
            <a:ext cx="3586163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id="{C78A87EA-C1A7-4F44-81E6-A96E6363539A}"/>
              </a:ext>
            </a:extLst>
          </p:cNvPr>
          <p:cNvSpPr/>
          <p:nvPr/>
        </p:nvSpPr>
        <p:spPr>
          <a:xfrm rot="20633021">
            <a:off x="5877413" y="2261796"/>
            <a:ext cx="1085816" cy="47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74" name="Picture 6" descr="Probiotici - dobre bakterije koje život ...">
            <a:extLst>
              <a:ext uri="{FF2B5EF4-FFF2-40B4-BE49-F238E27FC236}">
                <a16:creationId xmlns:a16="http://schemas.microsoft.com/office/drawing/2014/main" id="{8659378B-720C-4F6C-B5C9-8A90DAC6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81" y="1128946"/>
            <a:ext cx="3965574" cy="198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efir od kozjeg mlijeka 0.5l - Kozje ...">
            <a:extLst>
              <a:ext uri="{FF2B5EF4-FFF2-40B4-BE49-F238E27FC236}">
                <a16:creationId xmlns:a16="http://schemas.microsoft.com/office/drawing/2014/main" id="{61A941F0-8CFF-471B-B2AA-0369F369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20444"/>
          <a:stretch/>
        </p:blipFill>
        <p:spPr bwMode="auto">
          <a:xfrm rot="919959">
            <a:off x="7966294" y="3402102"/>
            <a:ext cx="1355934" cy="29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C2788736-564D-4A91-8989-710EB09BD9E3}"/>
              </a:ext>
            </a:extLst>
          </p:cNvPr>
          <p:cNvSpPr/>
          <p:nvPr/>
        </p:nvSpPr>
        <p:spPr>
          <a:xfrm rot="1220079">
            <a:off x="6080164" y="3941283"/>
            <a:ext cx="1085816" cy="47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95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F1D433-AFBA-4F35-B01F-B41B324C0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E4D6EB3-7FD1-4CED-98D5-88D2D7BB1C65}"/>
              </a:ext>
            </a:extLst>
          </p:cNvPr>
          <p:cNvSpPr/>
          <p:nvPr/>
        </p:nvSpPr>
        <p:spPr>
          <a:xfrm>
            <a:off x="1252687" y="575101"/>
            <a:ext cx="6600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Patogeni mikroorganizmi</a:t>
            </a:r>
          </a:p>
        </p:txBody>
      </p:sp>
      <p:pic>
        <p:nvPicPr>
          <p:cNvPr id="8194" name="Picture 2" descr="Sladoled kolačići">
            <a:extLst>
              <a:ext uri="{FF2B5EF4-FFF2-40B4-BE49-F238E27FC236}">
                <a16:creationId xmlns:a16="http://schemas.microsoft.com/office/drawing/2014/main" id="{D79571E9-CF71-4A19-857F-1C5BAFA1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54" y="1685925"/>
            <a:ext cx="3925346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aja su izvanredan izvor nutrijenata">
            <a:extLst>
              <a:ext uri="{FF2B5EF4-FFF2-40B4-BE49-F238E27FC236}">
                <a16:creationId xmlns:a16="http://schemas.microsoft.com/office/drawing/2014/main" id="{2F01A1E8-BF0C-4BCE-9188-ED5DEA09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79" y="227647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cepti za kolače - Recepti za ...">
            <a:extLst>
              <a:ext uri="{FF2B5EF4-FFF2-40B4-BE49-F238E27FC236}">
                <a16:creationId xmlns:a16="http://schemas.microsoft.com/office/drawing/2014/main" id="{DB487D75-219A-4500-9C33-978912F6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1150"/>
            <a:ext cx="3127305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1F9403B7-D54A-4068-A382-72FF864AC460}"/>
              </a:ext>
            </a:extLst>
          </p:cNvPr>
          <p:cNvSpPr txBox="1"/>
          <p:nvPr/>
        </p:nvSpPr>
        <p:spPr>
          <a:xfrm>
            <a:off x="2761727" y="457414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Bakterija </a:t>
            </a:r>
            <a:r>
              <a:rPr lang="hr-HR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Salmonella</a:t>
            </a:r>
            <a:endParaRPr lang="hr-HR" sz="1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48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EBDA0-4FA9-4A8C-B9CA-E6894014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15B3E-2332-4D30-9875-FEEEE221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8" name="Picture 2" descr="Trichinella - Wikipedia">
            <a:extLst>
              <a:ext uri="{FF2B5EF4-FFF2-40B4-BE49-F238E27FC236}">
                <a16:creationId xmlns:a16="http://schemas.microsoft.com/office/drawing/2014/main" id="{BB3A0341-2F9A-4D5C-89FA-C0AAF80B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214436"/>
            <a:ext cx="2719387" cy="2719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richinella spiralis | Parasitic Worm ...">
            <a:extLst>
              <a:ext uri="{FF2B5EF4-FFF2-40B4-BE49-F238E27FC236}">
                <a16:creationId xmlns:a16="http://schemas.microsoft.com/office/drawing/2014/main" id="{7EB923C7-D4D7-4C33-86EA-BDD0C51E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73" y="1395412"/>
            <a:ext cx="3781741" cy="246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FD6DDEE3-EAE8-4D6C-AE5F-6D04E348B691}"/>
              </a:ext>
            </a:extLst>
          </p:cNvPr>
          <p:cNvSpPr/>
          <p:nvPr/>
        </p:nvSpPr>
        <p:spPr>
          <a:xfrm>
            <a:off x="4941020" y="2171700"/>
            <a:ext cx="1085816" cy="47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37F4D8CF-B901-4A21-8F7D-CD672A103FC3}"/>
              </a:ext>
            </a:extLst>
          </p:cNvPr>
          <p:cNvSpPr/>
          <p:nvPr/>
        </p:nvSpPr>
        <p:spPr>
          <a:xfrm rot="8065326">
            <a:off x="7339038" y="4323228"/>
            <a:ext cx="1085816" cy="47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26" name="Picture 10" descr="Volim meso">
            <a:extLst>
              <a:ext uri="{FF2B5EF4-FFF2-40B4-BE49-F238E27FC236}">
                <a16:creationId xmlns:a16="http://schemas.microsoft.com/office/drawing/2014/main" id="{8A9E0EB3-F27A-447F-A97D-6C09E522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93" y="4472807"/>
            <a:ext cx="3113734" cy="20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D13BFF7E-9E82-4924-9862-B743E413A94D}"/>
              </a:ext>
            </a:extLst>
          </p:cNvPr>
          <p:cNvSpPr/>
          <p:nvPr/>
        </p:nvSpPr>
        <p:spPr>
          <a:xfrm>
            <a:off x="907467" y="401304"/>
            <a:ext cx="4430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Trichinella</a:t>
            </a:r>
            <a:r>
              <a:rPr lang="hr-H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r-H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spiralis</a:t>
            </a:r>
            <a:endParaRPr lang="hr-H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24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apočnimo!">
            <a:extLst>
              <a:ext uri="{FF2B5EF4-FFF2-40B4-BE49-F238E27FC236}">
                <a16:creationId xmlns:a16="http://schemas.microsoft.com/office/drawing/2014/main" id="{D6522549-E604-4B0D-B79E-5713895C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429000"/>
            <a:ext cx="5563089" cy="268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ioInstrukcije - YouTube">
            <a:extLst>
              <a:ext uri="{FF2B5EF4-FFF2-40B4-BE49-F238E27FC236}">
                <a16:creationId xmlns:a16="http://schemas.microsoft.com/office/drawing/2014/main" id="{B7CE600D-3128-49FB-95AB-B3BE1276B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3" t="45493"/>
          <a:stretch/>
        </p:blipFill>
        <p:spPr bwMode="auto">
          <a:xfrm>
            <a:off x="2133599" y="1888182"/>
            <a:ext cx="3457575" cy="258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AE184F9-DF26-40B7-8385-476E1D8EFF0A}"/>
              </a:ext>
            </a:extLst>
          </p:cNvPr>
          <p:cNvSpPr/>
          <p:nvPr/>
        </p:nvSpPr>
        <p:spPr>
          <a:xfrm>
            <a:off x="1268473" y="633710"/>
            <a:ext cx="4865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Mikroskopiranje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6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5726F8-C2C5-4FDA-A0D5-29B30599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82DEC1-21BE-422C-8A0D-56A1184A8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4.KVIZ ZNANJA – Narodna knjižnica i ...">
            <a:extLst>
              <a:ext uri="{FF2B5EF4-FFF2-40B4-BE49-F238E27FC236}">
                <a16:creationId xmlns:a16="http://schemas.microsoft.com/office/drawing/2014/main" id="{953DABD5-A3A7-4D6B-B8DC-412DE2FE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6" y="2286000"/>
            <a:ext cx="6840376" cy="42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3999D9A-242B-4F86-9820-B60B0EB29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" t="13750" r="71094" b="72778"/>
          <a:stretch/>
        </p:blipFill>
        <p:spPr>
          <a:xfrm>
            <a:off x="2772500" y="550068"/>
            <a:ext cx="3807543" cy="11191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24AA846-7D16-7BFA-7D35-99518F69B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918" y="805296"/>
            <a:ext cx="3819525" cy="3771900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C46E5CAD-7CD6-B89B-09D5-9E6916491977}"/>
              </a:ext>
            </a:extLst>
          </p:cNvPr>
          <p:cNvSpPr/>
          <p:nvPr/>
        </p:nvSpPr>
        <p:spPr>
          <a:xfrm rot="799999">
            <a:off x="6866659" y="1428750"/>
            <a:ext cx="897643" cy="37926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41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50B0AC8-DFD6-8CC9-BC9C-005F27F46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136" y="126925"/>
            <a:ext cx="5157687" cy="6508124"/>
          </a:xfrm>
          <a:prstGeom prst="rect">
            <a:avLst/>
          </a:prstGeom>
        </p:spPr>
      </p:pic>
      <p:pic>
        <p:nvPicPr>
          <p:cNvPr id="1026" name="Picture 2" descr="Rezultat slike za mikroorganizmi petrijeva">
            <a:extLst>
              <a:ext uri="{FF2B5EF4-FFF2-40B4-BE49-F238E27FC236}">
                <a16:creationId xmlns:a16="http://schemas.microsoft.com/office/drawing/2014/main" id="{F1444580-A743-D83D-8501-14783683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975">
            <a:off x="8093417" y="1638470"/>
            <a:ext cx="3698734" cy="225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4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04911C14-05D3-4514-829A-0E8655AC962B}"/>
              </a:ext>
            </a:extLst>
          </p:cNvPr>
          <p:cNvSpPr/>
          <p:nvPr/>
        </p:nvSpPr>
        <p:spPr>
          <a:xfrm>
            <a:off x="1527607" y="2967335"/>
            <a:ext cx="91367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Mikroorganizmi u hrani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2323CA4-1A39-4958-B272-78F77DB6C8D2}"/>
              </a:ext>
            </a:extLst>
          </p:cNvPr>
          <p:cNvSpPr/>
          <p:nvPr/>
        </p:nvSpPr>
        <p:spPr>
          <a:xfrm>
            <a:off x="4324562" y="1338560"/>
            <a:ext cx="354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Ponavljanje</a:t>
            </a:r>
            <a:endParaRPr lang="hr-HR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F4B671B-5D7C-42A4-8746-BF75E5B6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13341">
            <a:off x="2092641" y="3937056"/>
            <a:ext cx="2843951" cy="270793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290CA4F-9D7A-4539-841B-C8AF4D767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9431">
            <a:off x="8074771" y="369539"/>
            <a:ext cx="3301429" cy="193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32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kroskop 870T Biological Trinocular">
            <a:extLst>
              <a:ext uri="{FF2B5EF4-FFF2-40B4-BE49-F238E27FC236}">
                <a16:creationId xmlns:a16="http://schemas.microsoft.com/office/drawing/2014/main" id="{8DBA84E8-0F75-4FC0-B488-50660EC2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800">
            <a:off x="9082087" y="23232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41C161-2D08-41A5-B467-E409DC6C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71650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Ponovit ćemo dijelove mikroskopa</a:t>
            </a:r>
          </a:p>
          <a:p>
            <a:pPr marL="457200" indent="-457200">
              <a:buAutoNum type="arabicPeriod"/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Ponovit ćemo podjelu mikroorganizama (korisni, patogeni, izazivači kvarenja)</a:t>
            </a:r>
          </a:p>
          <a:p>
            <a:pPr marL="457200" indent="-457200">
              <a:buAutoNum type="arabicPeriod"/>
            </a:pPr>
            <a:r>
              <a:rPr lang="hr-H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Mikroskopirat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ćemo najpoznatije mikroorganizme</a:t>
            </a:r>
          </a:p>
          <a:p>
            <a:pPr marL="0" indent="0">
              <a:buNone/>
            </a:pP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  Rješavat ćemo kviz i </a:t>
            </a:r>
            <a:r>
              <a:rPr lang="hr-H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osmosmjerku</a:t>
            </a:r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AutoNum type="arabicPeriod"/>
            </a:pPr>
            <a:endParaRPr lang="hr-HR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1B26C31-AA62-434E-A951-9136D4576B6E}"/>
              </a:ext>
            </a:extLst>
          </p:cNvPr>
          <p:cNvSpPr/>
          <p:nvPr/>
        </p:nvSpPr>
        <p:spPr>
          <a:xfrm>
            <a:off x="1289950" y="528935"/>
            <a:ext cx="692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Što ćemo danas raditi?</a:t>
            </a:r>
          </a:p>
        </p:txBody>
      </p:sp>
      <p:pic>
        <p:nvPicPr>
          <p:cNvPr id="2056" name="Picture 8" descr="Timbulnya Mikroorganisme Resisten ...">
            <a:extLst>
              <a:ext uri="{FF2B5EF4-FFF2-40B4-BE49-F238E27FC236}">
                <a16:creationId xmlns:a16="http://schemas.microsoft.com/office/drawing/2014/main" id="{1E130BFB-49DE-480F-9C43-AB097745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5234">
            <a:off x="1631672" y="4352926"/>
            <a:ext cx="22860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VIZ] Tko će rasturiti ovaj kviz općeg ...">
            <a:extLst>
              <a:ext uri="{FF2B5EF4-FFF2-40B4-BE49-F238E27FC236}">
                <a16:creationId xmlns:a16="http://schemas.microsoft.com/office/drawing/2014/main" id="{24B7A498-B056-43C1-9E87-053B9BC4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580">
            <a:off x="7306207" y="3368462"/>
            <a:ext cx="4034494" cy="2280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3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FFD413-7019-4238-A3CA-C14EC926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BB84E0-11D1-40C7-B6C6-2F5CD408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75AA401-0849-4D56-A46B-AC2E2A69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8" t="39028" r="39844" b="21111"/>
          <a:stretch/>
        </p:blipFill>
        <p:spPr>
          <a:xfrm>
            <a:off x="1571626" y="191752"/>
            <a:ext cx="8696324" cy="64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B6011D-6295-46D5-9E51-1DF83D15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85800"/>
            <a:ext cx="9601200" cy="14859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7EB146-32A9-486B-B40A-D2F54228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286000"/>
            <a:ext cx="9601200" cy="3581400"/>
          </a:xfrm>
        </p:spPr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144820A-219F-4044-AC85-5FBED9058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8" t="39028" r="39844" b="21111"/>
          <a:stretch/>
        </p:blipFill>
        <p:spPr>
          <a:xfrm>
            <a:off x="2495551" y="191752"/>
            <a:ext cx="8696324" cy="6474496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A3394AF8-B7C9-45E0-B879-B8A7A99E6DCF}"/>
              </a:ext>
            </a:extLst>
          </p:cNvPr>
          <p:cNvSpPr/>
          <p:nvPr/>
        </p:nvSpPr>
        <p:spPr>
          <a:xfrm>
            <a:off x="7848600" y="904875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39A38D8-6DF5-4CFE-B5F3-D9948E1847C1}"/>
              </a:ext>
            </a:extLst>
          </p:cNvPr>
          <p:cNvSpPr/>
          <p:nvPr/>
        </p:nvSpPr>
        <p:spPr>
          <a:xfrm>
            <a:off x="9086850" y="3538537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A13DBA14-64F6-40EA-A92C-9FECF027049E}"/>
              </a:ext>
            </a:extLst>
          </p:cNvPr>
          <p:cNvSpPr/>
          <p:nvPr/>
        </p:nvSpPr>
        <p:spPr>
          <a:xfrm>
            <a:off x="8658225" y="2838450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5D50125-07A3-4B83-8D8A-A5FB65F8E073}"/>
              </a:ext>
            </a:extLst>
          </p:cNvPr>
          <p:cNvSpPr/>
          <p:nvPr/>
        </p:nvSpPr>
        <p:spPr>
          <a:xfrm>
            <a:off x="7924800" y="2095500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8E629448-99A8-4755-9F37-87A41E0B3C44}"/>
              </a:ext>
            </a:extLst>
          </p:cNvPr>
          <p:cNvSpPr/>
          <p:nvPr/>
        </p:nvSpPr>
        <p:spPr>
          <a:xfrm>
            <a:off x="8391525" y="4791074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1A6AF11-C323-41A1-9890-3B9757924C8B}"/>
              </a:ext>
            </a:extLst>
          </p:cNvPr>
          <p:cNvSpPr/>
          <p:nvPr/>
        </p:nvSpPr>
        <p:spPr>
          <a:xfrm>
            <a:off x="8829675" y="4117180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8203B510-4B39-4A74-BE64-66E5D2A93B77}"/>
              </a:ext>
            </a:extLst>
          </p:cNvPr>
          <p:cNvSpPr/>
          <p:nvPr/>
        </p:nvSpPr>
        <p:spPr>
          <a:xfrm>
            <a:off x="8658225" y="5834062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C65D40B-FB4D-475D-961F-79A01880EE2E}"/>
              </a:ext>
            </a:extLst>
          </p:cNvPr>
          <p:cNvSpPr/>
          <p:nvPr/>
        </p:nvSpPr>
        <p:spPr>
          <a:xfrm>
            <a:off x="3133725" y="1933575"/>
            <a:ext cx="1762125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1EC05D76-F114-492C-8D56-7B196E53AB94}"/>
              </a:ext>
            </a:extLst>
          </p:cNvPr>
          <p:cNvSpPr/>
          <p:nvPr/>
        </p:nvSpPr>
        <p:spPr>
          <a:xfrm>
            <a:off x="2590800" y="2838449"/>
            <a:ext cx="1762125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7E42BDB6-47F9-4319-954E-86174413618E}"/>
              </a:ext>
            </a:extLst>
          </p:cNvPr>
          <p:cNvSpPr/>
          <p:nvPr/>
        </p:nvSpPr>
        <p:spPr>
          <a:xfrm>
            <a:off x="8153400" y="5367336"/>
            <a:ext cx="1352550" cy="295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D72CA87F-F106-4844-9016-C85580E0B064}"/>
              </a:ext>
            </a:extLst>
          </p:cNvPr>
          <p:cNvSpPr/>
          <p:nvPr/>
        </p:nvSpPr>
        <p:spPr>
          <a:xfrm>
            <a:off x="0" y="140494"/>
            <a:ext cx="3133725" cy="26789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/>
              <a:t>Imenujte dijelove mikroskopa</a:t>
            </a:r>
          </a:p>
        </p:txBody>
      </p:sp>
      <p:sp>
        <p:nvSpPr>
          <p:cNvPr id="19" name="Strelica: desno 18">
            <a:extLst>
              <a:ext uri="{FF2B5EF4-FFF2-40B4-BE49-F238E27FC236}">
                <a16:creationId xmlns:a16="http://schemas.microsoft.com/office/drawing/2014/main" id="{0C484E27-3B11-4110-AC92-29E84EDC06F7}"/>
              </a:ext>
            </a:extLst>
          </p:cNvPr>
          <p:cNvSpPr/>
          <p:nvPr/>
        </p:nvSpPr>
        <p:spPr>
          <a:xfrm rot="2023715">
            <a:off x="2828925" y="1301530"/>
            <a:ext cx="1028700" cy="434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87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5139D-EA1C-40CA-8765-D09A7027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84FCD6C-0C1F-4C42-92E6-E4A1246A5C4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2260" t="25266" r="29168" b="34732"/>
          <a:stretch/>
        </p:blipFill>
        <p:spPr bwMode="auto">
          <a:xfrm>
            <a:off x="838200" y="542925"/>
            <a:ext cx="11106150" cy="56292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6C59FF1-8F10-4878-B045-563410012FCB}"/>
              </a:ext>
            </a:extLst>
          </p:cNvPr>
          <p:cNvSpPr txBox="1"/>
          <p:nvPr/>
        </p:nvSpPr>
        <p:spPr>
          <a:xfrm>
            <a:off x="2166937" y="3971389"/>
            <a:ext cx="176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Plijesni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480008FD-1246-457C-B217-2BBC13417CA1}"/>
              </a:ext>
            </a:extLst>
          </p:cNvPr>
          <p:cNvSpPr/>
          <p:nvPr/>
        </p:nvSpPr>
        <p:spPr>
          <a:xfrm>
            <a:off x="2695575" y="3162300"/>
            <a:ext cx="552450" cy="733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21808AC7-3216-43C3-A69D-A223A4E46FB0}"/>
              </a:ext>
            </a:extLst>
          </p:cNvPr>
          <p:cNvSpPr/>
          <p:nvPr/>
        </p:nvSpPr>
        <p:spPr>
          <a:xfrm rot="10800000">
            <a:off x="8258174" y="1990725"/>
            <a:ext cx="581025" cy="895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84A83DD-A09F-4E6E-BA97-13B9F2C40414}"/>
              </a:ext>
            </a:extLst>
          </p:cNvPr>
          <p:cNvSpPr txBox="1"/>
          <p:nvPr/>
        </p:nvSpPr>
        <p:spPr>
          <a:xfrm>
            <a:off x="7667624" y="1276350"/>
            <a:ext cx="2343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Bakterije</a:t>
            </a: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25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3138D2-F8B5-4B7E-AAF6-C0314F0F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8" name="Picture 4" descr="Pekarski svježi kvasac - duša koja ...">
            <a:extLst>
              <a:ext uri="{FF2B5EF4-FFF2-40B4-BE49-F238E27FC236}">
                <a16:creationId xmlns:a16="http://schemas.microsoft.com/office/drawing/2014/main" id="{B4738D76-2557-47B2-9120-64E62E39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95300"/>
            <a:ext cx="5401456" cy="3581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A7FBB3-1CA1-40E7-A9E2-53BCCBF8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5086350"/>
            <a:ext cx="4467225" cy="108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Pekarski ili pivski kvasac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6B000B70-DAB6-434E-ACD7-ECF03632EF76}"/>
              </a:ext>
            </a:extLst>
          </p:cNvPr>
          <p:cNvSpPr/>
          <p:nvPr/>
        </p:nvSpPr>
        <p:spPr>
          <a:xfrm rot="1722547">
            <a:off x="5048249" y="4129775"/>
            <a:ext cx="447675" cy="88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77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7AB9CB-EAEC-42A4-A4BF-50034135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786532"/>
            <a:ext cx="3152775" cy="84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Plijesni</a:t>
            </a:r>
            <a:endParaRPr lang="hr-HR" sz="48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E165DBD-D808-4AAD-894C-76997CDCB4BA}"/>
              </a:ext>
            </a:extLst>
          </p:cNvPr>
          <p:cNvSpPr/>
          <p:nvPr/>
        </p:nvSpPr>
        <p:spPr>
          <a:xfrm>
            <a:off x="1133849" y="405110"/>
            <a:ext cx="6876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Korisni mikroorganizmi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06E48B4-C4AD-4C3D-8607-39E3011D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2881312"/>
            <a:ext cx="3152775" cy="209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EBFDD57-8B67-4615-9573-2197BFABC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06" y="1882451"/>
            <a:ext cx="4157559" cy="216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8E16EFB8-F8E1-4F77-9526-E936C6FA24AD}"/>
              </a:ext>
            </a:extLst>
          </p:cNvPr>
          <p:cNvSpPr/>
          <p:nvPr/>
        </p:nvSpPr>
        <p:spPr>
          <a:xfrm>
            <a:off x="4645522" y="306929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1AA2E31-5815-4E6C-89F8-9D6F1FE676D6}"/>
              </a:ext>
            </a:extLst>
          </p:cNvPr>
          <p:cNvSpPr/>
          <p:nvPr/>
        </p:nvSpPr>
        <p:spPr>
          <a:xfrm>
            <a:off x="10187683" y="200249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4100" name="Picture 4" descr="Saznajte kako pravilno koristiti ...">
            <a:extLst>
              <a:ext uri="{FF2B5EF4-FFF2-40B4-BE49-F238E27FC236}">
                <a16:creationId xmlns:a16="http://schemas.microsoft.com/office/drawing/2014/main" id="{5BB36CCF-0FDC-4339-8EAC-6F70B141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331">
            <a:off x="5781281" y="4476122"/>
            <a:ext cx="3096420" cy="2060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77DEDCE3-0EFD-4DEC-A55C-38D691CD1791}"/>
              </a:ext>
            </a:extLst>
          </p:cNvPr>
          <p:cNvSpPr/>
          <p:nvPr/>
        </p:nvSpPr>
        <p:spPr>
          <a:xfrm>
            <a:off x="9040623" y="448852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90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vski kvasac ili pekarski kvasac ...">
            <a:extLst>
              <a:ext uri="{FF2B5EF4-FFF2-40B4-BE49-F238E27FC236}">
                <a16:creationId xmlns:a16="http://schemas.microsoft.com/office/drawing/2014/main" id="{81CD811A-9DD5-48BB-A697-0D30939B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29" y="1803158"/>
            <a:ext cx="4119563" cy="26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: desno 3">
            <a:extLst>
              <a:ext uri="{FF2B5EF4-FFF2-40B4-BE49-F238E27FC236}">
                <a16:creationId xmlns:a16="http://schemas.microsoft.com/office/drawing/2014/main" id="{DC432F7D-5617-40E6-8ADD-B6B5657505EE}"/>
              </a:ext>
            </a:extLst>
          </p:cNvPr>
          <p:cNvSpPr/>
          <p:nvPr/>
        </p:nvSpPr>
        <p:spPr>
          <a:xfrm rot="20633021">
            <a:off x="5796445" y="1823846"/>
            <a:ext cx="1085816" cy="47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6B97624A-0306-4712-AC39-09ECFFA989BF}"/>
              </a:ext>
            </a:extLst>
          </p:cNvPr>
          <p:cNvSpPr/>
          <p:nvPr/>
        </p:nvSpPr>
        <p:spPr>
          <a:xfrm rot="2826177">
            <a:off x="2800973" y="4749194"/>
            <a:ext cx="1085816" cy="47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48" name="Picture 4" descr="Kruh – PAN-PEK">
            <a:extLst>
              <a:ext uri="{FF2B5EF4-FFF2-40B4-BE49-F238E27FC236}">
                <a16:creationId xmlns:a16="http://schemas.microsoft.com/office/drawing/2014/main" id="{1031E681-E873-4AF8-970B-4F34122AC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47" y="625879"/>
            <a:ext cx="2354558" cy="235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vo - PLIVAzdravlje">
            <a:extLst>
              <a:ext uri="{FF2B5EF4-FFF2-40B4-BE49-F238E27FC236}">
                <a16:creationId xmlns:a16="http://schemas.microsoft.com/office/drawing/2014/main" id="{CBDFCD44-B8FC-47EE-A778-3BBA4977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856">
            <a:off x="6773040" y="3536734"/>
            <a:ext cx="3121971" cy="177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C58F12F6-3D9E-4E36-8DBB-7C4BC64E4E69}"/>
              </a:ext>
            </a:extLst>
          </p:cNvPr>
          <p:cNvSpPr/>
          <p:nvPr/>
        </p:nvSpPr>
        <p:spPr>
          <a:xfrm>
            <a:off x="1596513" y="676419"/>
            <a:ext cx="2096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Kvasci</a:t>
            </a:r>
          </a:p>
        </p:txBody>
      </p:sp>
      <p:pic>
        <p:nvPicPr>
          <p:cNvPr id="6156" name="Picture 12" descr="Vino - Wikipedia, le encyclopedia libere">
            <a:extLst>
              <a:ext uri="{FF2B5EF4-FFF2-40B4-BE49-F238E27FC236}">
                <a16:creationId xmlns:a16="http://schemas.microsoft.com/office/drawing/2014/main" id="{7052521D-2EC2-4387-83AD-943220FA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21" y="464322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8C018FC4-931A-4DF8-9A05-284BBF8BEDFC}"/>
              </a:ext>
            </a:extLst>
          </p:cNvPr>
          <p:cNvSpPr/>
          <p:nvPr/>
        </p:nvSpPr>
        <p:spPr>
          <a:xfrm rot="1491421">
            <a:off x="5775461" y="3715818"/>
            <a:ext cx="1085816" cy="47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078654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121</TotalTime>
  <Words>60</Words>
  <Application>Microsoft Office PowerPoint</Application>
  <PresentationFormat>Široki zaslon</PresentationFormat>
  <Paragraphs>24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Žetva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mikroorganizmi u hrani</dc:title>
  <dc:creator>Vedrana Božić</dc:creator>
  <cp:lastModifiedBy>Vedrana Božić</cp:lastModifiedBy>
  <cp:revision>34</cp:revision>
  <dcterms:created xsi:type="dcterms:W3CDTF">2024-04-10T10:53:02Z</dcterms:created>
  <dcterms:modified xsi:type="dcterms:W3CDTF">2025-02-27T09:22:41Z</dcterms:modified>
</cp:coreProperties>
</file>