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7" r:id="rId2"/>
    <p:sldId id="318" r:id="rId3"/>
    <p:sldId id="257" r:id="rId4"/>
    <p:sldId id="259" r:id="rId5"/>
    <p:sldId id="260" r:id="rId6"/>
    <p:sldId id="261" r:id="rId7"/>
    <p:sldId id="262" r:id="rId8"/>
    <p:sldId id="263" r:id="rId9"/>
    <p:sldId id="258" r:id="rId10"/>
    <p:sldId id="264" r:id="rId11"/>
    <p:sldId id="320" r:id="rId12"/>
    <p:sldId id="265" r:id="rId13"/>
    <p:sldId id="266" r:id="rId14"/>
    <p:sldId id="319" r:id="rId15"/>
    <p:sldId id="321" r:id="rId1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0AC8DC-3ADA-BE91-C590-5720639B3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11DA47D-5401-CC0C-7A57-BAD4D5FBE6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3B705AA-3A44-F9F7-46C8-6BC07ABF6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8230-EA99-41CB-B1EE-78BF91690BAE}" type="datetimeFigureOut">
              <a:rPr lang="hr-HR" smtClean="0"/>
              <a:t>26.2.2025.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C983905-F8CE-98B6-1A2F-2EEACA375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55727E6-A318-834D-10AB-1B3081C9F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4734-45FC-412F-A682-75DEAB5BFF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819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6621B9F-F31D-6D1E-DE72-6886A6221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E52511F2-914B-863D-16AC-08ABD1ECDB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FD75C31-FE08-5EC3-A31A-EC9DB3E06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8230-EA99-41CB-B1EE-78BF91690BAE}" type="datetimeFigureOut">
              <a:rPr lang="hr-HR" smtClean="0"/>
              <a:t>26.2.2025.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229C44C-B96C-CEBD-F898-5FCD3E851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10EBAA5-93CB-4C82-4A77-3D9CD36F1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4734-45FC-412F-A682-75DEAB5BFF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1120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1FDB683E-18C3-76A2-E665-908046706F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7DC48C54-7E93-77E2-5D51-A33BC7D822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875B43D-B5F3-8BCC-7DD3-5EFF23A36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8230-EA99-41CB-B1EE-78BF91690BAE}" type="datetimeFigureOut">
              <a:rPr lang="hr-HR" smtClean="0"/>
              <a:t>26.2.2025.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4939EA4-E215-42D6-443C-861738BFC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3E0CF83-078E-8FC1-6A7A-02E495CBC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4734-45FC-412F-A682-75DEAB5BFF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9509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19FEE3C-A402-78B7-B577-34D682397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ED1F23F-B361-48F5-660B-A9E3E57BB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B9787C1-6875-9CDD-60C6-79AF4B24A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8230-EA99-41CB-B1EE-78BF91690BAE}" type="datetimeFigureOut">
              <a:rPr lang="hr-HR" smtClean="0"/>
              <a:t>26.2.2025.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15D635D-BE65-070E-7C34-751F5A82C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CF87A19-A79B-4F44-C994-3B36F3C0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4734-45FC-412F-A682-75DEAB5BFF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4047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FACD1F6-C9AF-5CBC-4B45-0349D577D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538CFD0E-DEE2-9086-7F0B-DBBE1ECED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A074F15-7445-18E5-958C-29917A886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8230-EA99-41CB-B1EE-78BF91690BAE}" type="datetimeFigureOut">
              <a:rPr lang="hr-HR" smtClean="0"/>
              <a:t>26.2.2025.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3DD17F2-1D33-89E1-9C46-61574318B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695C7A8-B9F8-BA54-2C1A-9DC30CE84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4734-45FC-412F-A682-75DEAB5BFF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810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3AE295E-75F5-8734-7558-1F0BEE55B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BF87754-611F-1BC6-FA1E-C321787ECD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1976B66A-3695-8A31-904A-2B47B73025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61FB366-8ED9-D7CB-8CEB-8F980C00C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8230-EA99-41CB-B1EE-78BF91690BAE}" type="datetimeFigureOut">
              <a:rPr lang="hr-HR" smtClean="0"/>
              <a:t>26.2.2025.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4A60357-4396-BD04-467E-FA1705098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4502B6E-EEFB-6C4E-5D66-A2C0AE390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4734-45FC-412F-A682-75DEAB5BFF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295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88D0FB8-AA77-1BE6-8038-4ADDB3BFE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F17D605-9EDA-6B75-0288-6399E6ED7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419580F1-8ED6-897F-24FA-805C3043E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C47DCD2E-D6FD-6AC5-033B-B7F96D5202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5E7172EE-B9CB-0589-F1CA-F85C549D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05466119-A16B-AEA7-ED45-A66FF6DCF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8230-EA99-41CB-B1EE-78BF91690BAE}" type="datetimeFigureOut">
              <a:rPr lang="hr-HR" smtClean="0"/>
              <a:t>26.2.2025.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B6E136DC-E5FB-C38D-0AEE-487EB99EE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DB248448-7226-D9F2-A645-0A5442977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4734-45FC-412F-A682-75DEAB5BFF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0057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DB05BF-B1B7-EA1D-0218-BF2F40B77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F1FF9747-C533-08F5-D5C5-BECAF3AF9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8230-EA99-41CB-B1EE-78BF91690BAE}" type="datetimeFigureOut">
              <a:rPr lang="hr-HR" smtClean="0"/>
              <a:t>26.2.2025.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1773308D-F479-174B-DF38-40E69801B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26CD0B46-8893-54F1-4AAD-B96C644FB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4734-45FC-412F-A682-75DEAB5BFF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1172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BD3A5D1C-08E9-2D4E-1A02-CF98471BD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8230-EA99-41CB-B1EE-78BF91690BAE}" type="datetimeFigureOut">
              <a:rPr lang="hr-HR" smtClean="0"/>
              <a:t>26.2.2025.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683B1C48-BB60-F523-DB25-7DFA60C87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530372B9-1324-C31C-C956-271902133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4734-45FC-412F-A682-75DEAB5BFF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8509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563F4ED-174A-3F6D-358C-76CF08817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4F11A44-D320-FE39-DD82-9409CA226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EC31CFA6-F480-084E-F234-2AB4E157A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753F27E-3E33-59D7-347A-D0A8A43DF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8230-EA99-41CB-B1EE-78BF91690BAE}" type="datetimeFigureOut">
              <a:rPr lang="hr-HR" smtClean="0"/>
              <a:t>26.2.2025.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B78B6AE-6706-FA04-969F-6ECA37D9C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0D26480B-EEFE-78CB-D5FC-21247000A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4734-45FC-412F-A682-75DEAB5BFF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5980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12DD6AF-DD6A-F124-766F-9C5309514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4B9F1FC7-DB4A-4FF2-C152-CB7332ABE2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067F1152-9CBA-5852-863E-DE02CEE4E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DE45D0A-1A8A-E70B-6699-D542DEDB0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8230-EA99-41CB-B1EE-78BF91690BAE}" type="datetimeFigureOut">
              <a:rPr lang="hr-HR" smtClean="0"/>
              <a:t>26.2.2025.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6DA31F6-FDFE-96BB-92AA-5F0047A39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5001E814-0300-9CF0-B49E-30BBC522D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4734-45FC-412F-A682-75DEAB5BFF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940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02854F98-9076-40B3-DDD8-A08830E7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823CE2E-A5A8-02F4-1830-14A70DAAE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4F6ECC1-AD82-6A5B-26E6-8276F2A3BD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728230-EA99-41CB-B1EE-78BF91690BAE}" type="datetimeFigureOut">
              <a:rPr lang="hr-HR" smtClean="0"/>
              <a:t>26.2.2025.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BB4472E-01B7-F9B5-0348-F8B93E817F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A287138-82C0-26F1-29DF-33EC16572E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3A4734-45FC-412F-A682-75DEAB5BFF7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8028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r.wikipedia.org/wiki/Atom" TargetMode="External"/><Relationship Id="rId2" Type="http://schemas.openxmlformats.org/officeDocument/2006/relationships/hyperlink" Target="https://hr.wikipedia.org/wiki/Materij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hr.wikipedia.org/wiki/Miris" TargetMode="External"/><Relationship Id="rId7" Type="http://schemas.openxmlformats.org/officeDocument/2006/relationships/hyperlink" Target="https://hr.wikipedia.org/wiki/Vreli&#353;te" TargetMode="External"/><Relationship Id="rId2" Type="http://schemas.openxmlformats.org/officeDocument/2006/relationships/hyperlink" Target="https://hr.wikipedia.org/wiki/Boj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r.wikipedia.org/wiki/Tali&#353;te" TargetMode="External"/><Relationship Id="rId5" Type="http://schemas.openxmlformats.org/officeDocument/2006/relationships/hyperlink" Target="https://hr.wikipedia.org/wiki/Temperatura" TargetMode="External"/><Relationship Id="rId4" Type="http://schemas.openxmlformats.org/officeDocument/2006/relationships/hyperlink" Target="https://hr.wikipedia.org/wiki/Gusto&#263;a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92A037B-8AE4-A026-497A-5AE21ED6D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3" y="892629"/>
            <a:ext cx="10515600" cy="5284334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r-HR" sz="3600" dirty="0"/>
              <a:t>Autor: </a:t>
            </a:r>
            <a:r>
              <a:rPr lang="hr-HR" sz="3600" b="1" dirty="0"/>
              <a:t>Vedrana Božić, </a:t>
            </a:r>
            <a:r>
              <a:rPr lang="hr-HR" sz="3600" b="1" dirty="0" err="1"/>
              <a:t>mag.ing.techn.aliment</a:t>
            </a:r>
            <a:r>
              <a:rPr lang="hr-HR" sz="3600" b="1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3600" dirty="0"/>
              <a:t>Zanimanje: </a:t>
            </a:r>
            <a:r>
              <a:rPr lang="hr-HR" sz="3600" b="1" dirty="0"/>
              <a:t>mesar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3600" dirty="0"/>
              <a:t>Nastavni predmet: </a:t>
            </a:r>
            <a:r>
              <a:rPr lang="hr-HR" sz="3600" b="1" dirty="0"/>
              <a:t>Osnove prirodnih znanosti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3600" dirty="0"/>
              <a:t>Razred u kojemu se obrađuje nastavni sadržaj: </a:t>
            </a:r>
            <a:r>
              <a:rPr lang="hr-HR" sz="3600" b="1" dirty="0"/>
              <a:t>prvi </a:t>
            </a:r>
            <a:r>
              <a:rPr lang="hr-HR" sz="3600" dirty="0"/>
              <a:t>Nastavna jedinica: </a:t>
            </a:r>
            <a:r>
              <a:rPr lang="hr-H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Pojam tvari</a:t>
            </a:r>
          </a:p>
        </p:txBody>
      </p:sp>
    </p:spTree>
    <p:extLst>
      <p:ext uri="{BB962C8B-B14F-4D97-AF65-F5344CB8AC3E}">
        <p14:creationId xmlns:p14="http://schemas.microsoft.com/office/powerpoint/2010/main" val="785401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EF8FE3-F82D-F999-1FA0-7C8C679E697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r-HR" sz="6600" b="1"/>
              <a:t>Metali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6ACE205-AD8C-841E-855D-A0F93CD4854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774676" cy="3040287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hr-HR" sz="3200" dirty="0"/>
              <a:t>Metali ili kovine pokazuju neka zajednička svojstva. </a:t>
            </a:r>
          </a:p>
          <a:p>
            <a:pPr lvl="0">
              <a:lnSpc>
                <a:spcPct val="150000"/>
              </a:lnSpc>
            </a:pPr>
            <a:r>
              <a:rPr lang="hr-HR" sz="3200" dirty="0"/>
              <a:t>Dobri su vodiči električne struje i topline, imaju veliku gustoću (uz nekoliko iznimaka) i metalni sjaj. </a:t>
            </a:r>
          </a:p>
        </p:txBody>
      </p:sp>
      <p:pic>
        <p:nvPicPr>
          <p:cNvPr id="4" name="Picture 4" descr="Kineski znanstvenici otkrili način kako pretvoriti bakar u &quot;zlato&quot; --  Znanost i tehnologija -- Sott.net">
            <a:extLst>
              <a:ext uri="{FF2B5EF4-FFF2-40B4-BE49-F238E27FC236}">
                <a16:creationId xmlns:a16="http://schemas.microsoft.com/office/drawing/2014/main" id="{C2C0AFB4-401F-4780-6871-0C9AC1D2206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096000" y="4234544"/>
            <a:ext cx="4072199" cy="2202996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B84D1BDD-EF59-9100-2F07-F398110E6C8B}"/>
              </a:ext>
            </a:extLst>
          </p:cNvPr>
          <p:cNvSpPr txBox="1"/>
          <p:nvPr/>
        </p:nvSpPr>
        <p:spPr>
          <a:xfrm>
            <a:off x="640080" y="2872899"/>
            <a:ext cx="4243589" cy="332066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>
                <a:solidFill>
                  <a:schemeClr val="tx1"/>
                </a:solidFill>
              </a:rPr>
              <a:t>Svi su, osim žive, pri sobnoj temperaturi čvrste tvari, a živa je tekućina. </a:t>
            </a:r>
          </a:p>
          <a:p>
            <a:pPr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>
                <a:solidFill>
                  <a:schemeClr val="tx1"/>
                </a:solidFill>
              </a:rPr>
              <a:t>Neki metali imaju svojstvo magnetičnosti. </a:t>
            </a:r>
          </a:p>
          <a:p>
            <a:pPr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>
                <a:solidFill>
                  <a:schemeClr val="tx1"/>
                </a:solidFill>
              </a:rPr>
              <a:t>Većina je metala srebrnosive boje, zlato je žuto, a bakar crvenosmeđe boje.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4DEC8F0-DE5D-3601-C770-3A13714A9C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07" r="11049" b="1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132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9D56333-C29E-B289-3521-F66CA1FB160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r-HR" b="1" dirty="0"/>
              <a:t>Nemetali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0E7CE45-E382-3CE7-003F-D1B48D3E914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10855957" cy="4768211"/>
          </a:xfrm>
        </p:spPr>
        <p:txBody>
          <a:bodyPr>
            <a:normAutofit fontScale="92500"/>
          </a:bodyPr>
          <a:lstStyle/>
          <a:p>
            <a:pPr lvl="0">
              <a:lnSpc>
                <a:spcPct val="150000"/>
              </a:lnSpc>
            </a:pPr>
            <a:r>
              <a:rPr lang="hr-HR" sz="3000"/>
              <a:t>Nemetali su pri sobnoj temperaturi većinom plinovi (kisik, vodik, dušik, klor i dr.).</a:t>
            </a:r>
          </a:p>
          <a:p>
            <a:pPr lvl="0">
              <a:lnSpc>
                <a:spcPct val="150000"/>
              </a:lnSpc>
            </a:pPr>
            <a:r>
              <a:rPr lang="hr-HR" sz="3000"/>
              <a:t> Brom je tekućina, a ugljik, sumpor, fosfor i jod su čvrste tvari. Uglavnom su male gustoće, niskog tališta i vrelišta, loši su vodiči topline i električne struje. </a:t>
            </a:r>
          </a:p>
          <a:p>
            <a:pPr lvl="0">
              <a:lnSpc>
                <a:spcPct val="150000"/>
              </a:lnSpc>
            </a:pPr>
            <a:r>
              <a:rPr lang="hr-HR" sz="3000"/>
              <a:t>Među elementarnim tvarima puno je više metala nego nemetala.</a:t>
            </a:r>
          </a:p>
        </p:txBody>
      </p:sp>
      <p:pic>
        <p:nvPicPr>
          <p:cNvPr id="4" name="Picture 3" descr="Brom i njegov utjecaj na zdravlje - Hipokrat - kako živjeti zdravo">
            <a:extLst>
              <a:ext uri="{FF2B5EF4-FFF2-40B4-BE49-F238E27FC236}">
                <a16:creationId xmlns:a16="http://schemas.microsoft.com/office/drawing/2014/main" id="{7B90864E-E193-2539-F0BC-6810E167AFF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603437" y="156371"/>
            <a:ext cx="2619371" cy="174307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2AE7DFC3-331E-1C66-17A3-1C185E96C91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142478" y="70875"/>
            <a:ext cx="2882261" cy="200063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Naslov 1">
            <a:extLst>
              <a:ext uri="{FF2B5EF4-FFF2-40B4-BE49-F238E27FC236}">
                <a16:creationId xmlns:a16="http://schemas.microsoft.com/office/drawing/2014/main" id="{7AF990E5-525C-EE3B-B5CF-26E0448ADA5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r-HR" b="1" dirty="0" err="1"/>
              <a:t>Polumetali</a:t>
            </a:r>
            <a:r>
              <a:rPr lang="hr-HR" dirty="0"/>
              <a:t> </a:t>
            </a:r>
          </a:p>
        </p:txBody>
      </p:sp>
      <p:sp>
        <p:nvSpPr>
          <p:cNvPr id="4" name="Rezervirano mjesto sadržaja 2">
            <a:extLst>
              <a:ext uri="{FF2B5EF4-FFF2-40B4-BE49-F238E27FC236}">
                <a16:creationId xmlns:a16="http://schemas.microsoft.com/office/drawing/2014/main" id="{77696558-E389-6480-5712-9C4D5444166C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30000"/>
              </a:lnSpc>
            </a:pPr>
            <a:r>
              <a:rPr lang="hr-HR" sz="2400" dirty="0" err="1">
                <a:solidFill>
                  <a:srgbClr val="3D3D3D"/>
                </a:solidFill>
                <a:latin typeface="Roboto" pitchFamily="2"/>
              </a:rPr>
              <a:t>Polumetali</a:t>
            </a:r>
            <a:r>
              <a:rPr lang="hr-HR" sz="2400" dirty="0">
                <a:solidFill>
                  <a:srgbClr val="3D3D3D"/>
                </a:solidFill>
                <a:latin typeface="Roboto" pitchFamily="2"/>
              </a:rPr>
              <a:t> ili </a:t>
            </a:r>
            <a:r>
              <a:rPr lang="hr-HR" sz="2400" dirty="0" err="1">
                <a:solidFill>
                  <a:srgbClr val="3D3D3D"/>
                </a:solidFill>
                <a:latin typeface="Roboto" pitchFamily="2"/>
              </a:rPr>
              <a:t>polukovine</a:t>
            </a:r>
            <a:r>
              <a:rPr lang="hr-HR" sz="2400" dirty="0">
                <a:solidFill>
                  <a:srgbClr val="3D3D3D"/>
                </a:solidFill>
                <a:latin typeface="Roboto" pitchFamily="2"/>
              </a:rPr>
              <a:t> (još se nazivaju i </a:t>
            </a:r>
            <a:r>
              <a:rPr lang="hr-HR" sz="2400" dirty="0" err="1">
                <a:solidFill>
                  <a:srgbClr val="3D3D3D"/>
                </a:solidFill>
                <a:latin typeface="Roboto" pitchFamily="2"/>
              </a:rPr>
              <a:t>metaloidi</a:t>
            </a:r>
            <a:r>
              <a:rPr lang="hr-HR" sz="2400" dirty="0">
                <a:solidFill>
                  <a:srgbClr val="3D3D3D"/>
                </a:solidFill>
                <a:latin typeface="Roboto" pitchFamily="2"/>
              </a:rPr>
              <a:t>) čine skupinu od sedam kemijskih elemenata čija se svojstva nalaze između svojstava metala i nemetala. </a:t>
            </a:r>
          </a:p>
          <a:p>
            <a:pPr lvl="0">
              <a:lnSpc>
                <a:spcPct val="130000"/>
              </a:lnSpc>
            </a:pPr>
            <a:r>
              <a:rPr lang="hr-HR" sz="2400" dirty="0">
                <a:solidFill>
                  <a:srgbClr val="3D3D3D"/>
                </a:solidFill>
                <a:latin typeface="Roboto" pitchFamily="2"/>
              </a:rPr>
              <a:t>Fizikalna svojstva dijele s većinom metala: čvrste su tvari, metalnog sjaja, visokog tališta, ali osrednji vodiči električne struje i topline. </a:t>
            </a:r>
          </a:p>
          <a:p>
            <a:pPr lvl="0">
              <a:lnSpc>
                <a:spcPct val="130000"/>
              </a:lnSpc>
            </a:pPr>
            <a:r>
              <a:rPr lang="hr-HR" sz="2400" dirty="0">
                <a:solidFill>
                  <a:srgbClr val="3D3D3D"/>
                </a:solidFill>
                <a:latin typeface="Roboto" pitchFamily="2"/>
              </a:rPr>
              <a:t>Kemijskim su svojstvima sličniji nemetalima.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D37CB8-321E-446E-A3B1-94B0A1B6A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A710523-A64D-6D0F-65C5-EECE4A957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3074" name="Picture 2" descr="PPT - PRELAZNI METALI PowerPoint Presentation, free download - ID:5715172">
            <a:extLst>
              <a:ext uri="{FF2B5EF4-FFF2-40B4-BE49-F238E27FC236}">
                <a16:creationId xmlns:a16="http://schemas.microsoft.com/office/drawing/2014/main" id="{BD3D2425-CB45-9880-5AA1-0347899D59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72143"/>
            <a:ext cx="7728857" cy="4561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niOkvir 4">
            <a:extLst>
              <a:ext uri="{FF2B5EF4-FFF2-40B4-BE49-F238E27FC236}">
                <a16:creationId xmlns:a16="http://schemas.microsoft.com/office/drawing/2014/main" id="{B019734B-BDE4-FDEB-C8B9-42A0EFDA0F5C}"/>
              </a:ext>
            </a:extLst>
          </p:cNvPr>
          <p:cNvSpPr txBox="1"/>
          <p:nvPr/>
        </p:nvSpPr>
        <p:spPr>
          <a:xfrm>
            <a:off x="1524000" y="5289832"/>
            <a:ext cx="7924800" cy="10159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hr-HR" sz="2400" dirty="0">
                <a:solidFill>
                  <a:srgbClr val="3D3D3D"/>
                </a:solidFill>
                <a:latin typeface="Roboto" pitchFamily="2"/>
              </a:rPr>
              <a:t>Najpoznatiji </a:t>
            </a:r>
            <a:r>
              <a:rPr lang="hr-HR" sz="2400" dirty="0" err="1">
                <a:solidFill>
                  <a:srgbClr val="3D3D3D"/>
                </a:solidFill>
                <a:latin typeface="Roboto" pitchFamily="2"/>
              </a:rPr>
              <a:t>polumetal</a:t>
            </a:r>
            <a:r>
              <a:rPr lang="hr-HR" sz="2400" dirty="0">
                <a:solidFill>
                  <a:srgbClr val="3D3D3D"/>
                </a:solidFill>
                <a:latin typeface="Roboto" pitchFamily="2"/>
              </a:rPr>
              <a:t> je silicij koji je drugi kemijski element po zastupljenosti u Zemljinoj kori.</a:t>
            </a:r>
            <a:endParaRPr lang="hr-HR" sz="2400" dirty="0"/>
          </a:p>
        </p:txBody>
      </p:sp>
      <p:sp>
        <p:nvSpPr>
          <p:cNvPr id="6" name="Strelica: gore 5">
            <a:extLst>
              <a:ext uri="{FF2B5EF4-FFF2-40B4-BE49-F238E27FC236}">
                <a16:creationId xmlns:a16="http://schemas.microsoft.com/office/drawing/2014/main" id="{662732DC-3E89-CC8E-B15A-87A94DDFC3C8}"/>
              </a:ext>
            </a:extLst>
          </p:cNvPr>
          <p:cNvSpPr/>
          <p:nvPr/>
        </p:nvSpPr>
        <p:spPr>
          <a:xfrm rot="541866">
            <a:off x="4099604" y="4372221"/>
            <a:ext cx="414235" cy="890620"/>
          </a:xfrm>
          <a:prstGeom prst="up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5205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B733725-1E3F-4AD1-22D1-6A2867D5E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A9C1A6E-D965-C3EB-6F08-32A8964E4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098" name="Picture 2" descr="HVALA NA PAŽNJI! NEMA PITANJA - Chemistry Cat Meme Generator">
            <a:extLst>
              <a:ext uri="{FF2B5EF4-FFF2-40B4-BE49-F238E27FC236}">
                <a16:creationId xmlns:a16="http://schemas.microsoft.com/office/drawing/2014/main" id="{B1150558-5047-66A6-4402-EDCC78054A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31"/>
          <a:stretch/>
        </p:blipFill>
        <p:spPr bwMode="auto">
          <a:xfrm>
            <a:off x="3156631" y="239712"/>
            <a:ext cx="5202237" cy="61769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7975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Kemija i fizika - Portal za škole">
            <a:extLst>
              <a:ext uri="{FF2B5EF4-FFF2-40B4-BE49-F238E27FC236}">
                <a16:creationId xmlns:a16="http://schemas.microsoft.com/office/drawing/2014/main" id="{7BB6F452-706D-0B4B-422C-E97D29861CE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20135"/>
            <a:ext cx="12191996" cy="67346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Naslov 1">
            <a:extLst>
              <a:ext uri="{FF2B5EF4-FFF2-40B4-BE49-F238E27FC236}">
                <a16:creationId xmlns:a16="http://schemas.microsoft.com/office/drawing/2014/main" id="{51730078-C4AF-22FE-FAAF-3351FD8D165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598005"/>
            <a:ext cx="9144000" cy="1585917"/>
          </a:xfrm>
        </p:spPr>
        <p:txBody>
          <a:bodyPr>
            <a:noAutofit/>
          </a:bodyPr>
          <a:lstStyle/>
          <a:p>
            <a:pPr lvl="0"/>
            <a:br>
              <a:rPr lang="hr-HR" sz="11300" b="1" i="1" dirty="0"/>
            </a:br>
            <a:r>
              <a:rPr lang="hr-HR" sz="11300" b="1" i="1" dirty="0"/>
              <a:t>Pojam tvari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497F58C-05C7-BE8F-CAA0-FB99098A0C6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D7F8D2C-F844-0567-EC43-B5E5D168B12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Picture 2" descr="Instrukcije iz kemije i biologije: TVARI">
            <a:extLst>
              <a:ext uri="{FF2B5EF4-FFF2-40B4-BE49-F238E27FC236}">
                <a16:creationId xmlns:a16="http://schemas.microsoft.com/office/drawing/2014/main" id="{19738876-BB9A-20B8-2578-418F11E775C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0533" y="365129"/>
            <a:ext cx="11870786" cy="602615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4">
            <a:extLst>
              <a:ext uri="{FF2B5EF4-FFF2-40B4-BE49-F238E27FC236}">
                <a16:creationId xmlns:a16="http://schemas.microsoft.com/office/drawing/2014/main" id="{871E1AEE-B9D1-1503-0443-E132946201DB}"/>
              </a:ext>
            </a:extLst>
          </p:cNvPr>
          <p:cNvSpPr txBox="1"/>
          <p:nvPr/>
        </p:nvSpPr>
        <p:spPr>
          <a:xfrm>
            <a:off x="1036860" y="1111454"/>
            <a:ext cx="10382253" cy="1077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3200" b="1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</a:rPr>
              <a:t>Kemijska tvar</a:t>
            </a:r>
            <a:r>
              <a:rPr lang="hr-HR" sz="32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</a:rPr>
              <a:t> je oblik postojanja </a:t>
            </a:r>
            <a:r>
              <a:rPr lang="hr-HR" sz="32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hlinkClick r:id="rId2" tooltip="Materij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materije</a:t>
            </a:r>
            <a:r>
              <a:rPr lang="hr-HR" sz="32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</a:rPr>
              <a:t> koja se sastoji od </a:t>
            </a:r>
            <a:r>
              <a:rPr lang="hr-HR" sz="32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  <a:hlinkClick r:id="rId3" tooltip="Ato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atoma</a:t>
            </a:r>
            <a:r>
              <a:rPr lang="hr-HR" sz="3200" b="0" i="0" u="none" strike="noStrike" kern="1200" cap="none" spc="0" baseline="0" dirty="0">
                <a:solidFill>
                  <a:srgbClr val="000000"/>
                </a:solidFill>
                <a:uFillTx/>
                <a:latin typeface="Arial" pitchFamily="34"/>
              </a:rPr>
              <a:t>. </a:t>
            </a:r>
            <a:endParaRPr lang="hr-HR" sz="32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" name="Picture 2" descr="Elementarne tvari – Wikipedija">
            <a:extLst>
              <a:ext uri="{FF2B5EF4-FFF2-40B4-BE49-F238E27FC236}">
                <a16:creationId xmlns:a16="http://schemas.microsoft.com/office/drawing/2014/main" id="{6F1ACF17-42CB-0914-097A-D8ED4615868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657474" y="2552703"/>
            <a:ext cx="4738685" cy="319384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2">
            <a:extLst>
              <a:ext uri="{FF2B5EF4-FFF2-40B4-BE49-F238E27FC236}">
                <a16:creationId xmlns:a16="http://schemas.microsoft.com/office/drawing/2014/main" id="{CE96A9C9-FCB7-B7CB-0788-8C5CBC248C7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934352"/>
            <a:ext cx="10515600" cy="4351336"/>
          </a:xfrm>
        </p:spPr>
        <p:txBody>
          <a:bodyPr/>
          <a:lstStyle/>
          <a:p>
            <a:pPr marL="0" lvl="0" indent="0">
              <a:buNone/>
            </a:pPr>
            <a:r>
              <a:rPr lang="hr-HR" sz="3200" dirty="0"/>
              <a:t>Upitnik</a:t>
            </a:r>
          </a:p>
          <a:p>
            <a:pPr marL="0" lvl="0" indent="0">
              <a:buNone/>
            </a:pPr>
            <a:endParaRPr lang="hr-HR" dirty="0"/>
          </a:p>
          <a:p>
            <a:pPr marL="0" lvl="0" indent="0">
              <a:buNone/>
            </a:pP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Ponavljanje kemije</a:t>
            </a:r>
          </a:p>
        </p:txBody>
      </p:sp>
      <p:sp>
        <p:nvSpPr>
          <p:cNvPr id="3" name="TekstniOkvir 4">
            <a:extLst>
              <a:ext uri="{FF2B5EF4-FFF2-40B4-BE49-F238E27FC236}">
                <a16:creationId xmlns:a16="http://schemas.microsoft.com/office/drawing/2014/main" id="{9ECE1DD2-B878-03EE-30A3-8BE4E1467E3B}"/>
              </a:ext>
            </a:extLst>
          </p:cNvPr>
          <p:cNvSpPr txBox="1"/>
          <p:nvPr/>
        </p:nvSpPr>
        <p:spPr>
          <a:xfrm>
            <a:off x="934066" y="4438341"/>
            <a:ext cx="10419734" cy="1694694"/>
          </a:xfrm>
          <a:prstGeom prst="rect">
            <a:avLst/>
          </a:prstGeom>
          <a:gradFill>
            <a:gsLst>
              <a:gs pos="0">
                <a:srgbClr val="A8B7DF"/>
              </a:gs>
              <a:gs pos="100000">
                <a:srgbClr val="9AABD9"/>
              </a:gs>
            </a:gsLst>
            <a:lin ang="5400000"/>
          </a:gradFill>
          <a:ln w="6345" cap="flat">
            <a:solidFill>
              <a:srgbClr val="4472C4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Danas je poznato oko 17 milijuna različitih tvari. </a:t>
            </a:r>
          </a:p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Svaka tvar ima posebna svojstva po kojima se razlikuje od drugih tvari kao primjerice: </a:t>
            </a:r>
            <a:r>
              <a:rPr lang="hr-HR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hlinkClick r:id="rId2" tooltip="Boj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boja</a:t>
            </a:r>
            <a:r>
              <a:rPr lang="hr-HR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, </a:t>
            </a:r>
            <a:r>
              <a:rPr lang="hr-HR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hlinkClick r:id="rId3" tooltip="Miri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miris</a:t>
            </a:r>
            <a:r>
              <a:rPr lang="hr-HR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, </a:t>
            </a:r>
            <a:r>
              <a:rPr lang="hr-HR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hlinkClick r:id="rId4" tooltip="Gustoć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gustoća</a:t>
            </a:r>
            <a:r>
              <a:rPr lang="hr-HR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 ili </a:t>
            </a:r>
            <a:r>
              <a:rPr lang="hr-HR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hlinkClick r:id="rId5" tooltip="Temperatur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temperatura</a:t>
            </a:r>
            <a:r>
              <a:rPr lang="hr-HR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 </a:t>
            </a:r>
            <a:r>
              <a:rPr lang="hr-HR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hlinkClick r:id="rId6" tooltip="Tališt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tališta</a:t>
            </a:r>
            <a:r>
              <a:rPr lang="hr-HR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 i </a:t>
            </a:r>
            <a:r>
              <a:rPr lang="hr-HR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hlinkClick r:id="rId5" tooltip="Temperatur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temperatura</a:t>
            </a:r>
            <a:r>
              <a:rPr lang="hr-HR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 </a:t>
            </a:r>
            <a:r>
              <a:rPr lang="hr-HR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hlinkClick r:id="rId7" tooltip="Vrelišt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vrelišta</a:t>
            </a:r>
            <a:r>
              <a:rPr lang="hr-HR" sz="2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</a:rPr>
              <a:t>.</a:t>
            </a:r>
            <a:endParaRPr lang="hr-HR" sz="24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8EDA1FB9-3D68-B548-635D-2AF932F21F9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70790" y="504221"/>
            <a:ext cx="3790950" cy="3724275"/>
          </a:xfrm>
          <a:prstGeom prst="rect">
            <a:avLst/>
          </a:prstGeom>
        </p:spPr>
      </p:pic>
      <p:sp>
        <p:nvSpPr>
          <p:cNvPr id="6" name="Strelica: desno 5">
            <a:extLst>
              <a:ext uri="{FF2B5EF4-FFF2-40B4-BE49-F238E27FC236}">
                <a16:creationId xmlns:a16="http://schemas.microsoft.com/office/drawing/2014/main" id="{9499F970-EF83-DBF8-AFDF-60F31F5DECAB}"/>
              </a:ext>
            </a:extLst>
          </p:cNvPr>
          <p:cNvSpPr/>
          <p:nvPr/>
        </p:nvSpPr>
        <p:spPr>
          <a:xfrm rot="20780653">
            <a:off x="4006674" y="1863600"/>
            <a:ext cx="1143000" cy="37011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2">
            <a:extLst>
              <a:ext uri="{FF2B5EF4-FFF2-40B4-BE49-F238E27FC236}">
                <a16:creationId xmlns:a16="http://schemas.microsoft.com/office/drawing/2014/main" id="{1E141E64-17C4-EAE7-4D08-8D98CD19715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40080" y="909934"/>
            <a:ext cx="10515600" cy="4351336"/>
          </a:xfrm>
        </p:spPr>
        <p:txBody>
          <a:bodyPr/>
          <a:lstStyle/>
          <a:p>
            <a:pPr lvl="0">
              <a:lnSpc>
                <a:spcPct val="150000"/>
              </a:lnSpc>
            </a:pPr>
            <a:r>
              <a:rPr lang="hr-HR" sz="3200" dirty="0">
                <a:solidFill>
                  <a:srgbClr val="3D3D3D"/>
                </a:solidFill>
                <a:latin typeface="Roboto" pitchFamily="2"/>
              </a:rPr>
              <a:t>Najjednostavnije čiste tvari građene su samo od jedne vrste tvari.</a:t>
            </a:r>
          </a:p>
          <a:p>
            <a:pPr marL="0" lvl="0" indent="0">
              <a:lnSpc>
                <a:spcPct val="150000"/>
              </a:lnSpc>
              <a:buNone/>
            </a:pPr>
            <a:endParaRPr lang="hr-HR" sz="3200" dirty="0">
              <a:solidFill>
                <a:srgbClr val="3D3D3D"/>
              </a:solidFill>
              <a:latin typeface="Roboto" pitchFamily="2"/>
            </a:endParaRPr>
          </a:p>
          <a:p>
            <a:pPr marL="0" lvl="0" indent="0">
              <a:lnSpc>
                <a:spcPct val="150000"/>
              </a:lnSpc>
              <a:buNone/>
            </a:pPr>
            <a:endParaRPr lang="hr-HR" sz="3200" dirty="0">
              <a:solidFill>
                <a:srgbClr val="3D3D3D"/>
              </a:solidFill>
              <a:latin typeface="Roboto" pitchFamily="2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hr-HR" sz="3200" dirty="0">
                <a:solidFill>
                  <a:srgbClr val="3D3D3D"/>
                </a:solidFill>
                <a:latin typeface="Roboto" pitchFamily="2"/>
              </a:rPr>
              <a:t>To su </a:t>
            </a:r>
            <a:r>
              <a:rPr lang="hr-HR" sz="3200" b="1" dirty="0">
                <a:solidFill>
                  <a:srgbClr val="3D3D3D"/>
                </a:solidFill>
                <a:latin typeface="Roboto" pitchFamily="2"/>
              </a:rPr>
              <a:t>elementarne tvari</a:t>
            </a:r>
            <a:r>
              <a:rPr lang="hr-HR" sz="3200" dirty="0">
                <a:solidFill>
                  <a:srgbClr val="3D3D3D"/>
                </a:solidFill>
                <a:latin typeface="Roboto" pitchFamily="2"/>
              </a:rPr>
              <a:t>. </a:t>
            </a:r>
            <a:endParaRPr lang="hr-HR" sz="3200" dirty="0"/>
          </a:p>
        </p:txBody>
      </p:sp>
      <p:sp>
        <p:nvSpPr>
          <p:cNvPr id="3" name="Strelica: prema dolje 3">
            <a:extLst>
              <a:ext uri="{FF2B5EF4-FFF2-40B4-BE49-F238E27FC236}">
                <a16:creationId xmlns:a16="http://schemas.microsoft.com/office/drawing/2014/main" id="{3DAFA84A-C2E2-64E2-8E44-46A9B34948DF}"/>
              </a:ext>
            </a:extLst>
          </p:cNvPr>
          <p:cNvSpPr/>
          <p:nvPr/>
        </p:nvSpPr>
        <p:spPr>
          <a:xfrm>
            <a:off x="2664096" y="2882447"/>
            <a:ext cx="497835" cy="888997"/>
          </a:xfrm>
          <a:custGeom>
            <a:avLst>
              <a:gd name="f0" fmla="val 15552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solidFill>
            <a:srgbClr val="4472C4"/>
          </a:solidFill>
          <a:ln cap="flat">
            <a:noFill/>
            <a:prstDash val="solid"/>
          </a:ln>
          <a:effectLst>
            <a:outerShdw dist="33018" dir="3180247" algn="tl">
              <a:srgbClr val="000000">
                <a:alpha val="30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hr-H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4E6D7385-6838-D5C9-FF83-88C5DDB8C8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1445" y="2056423"/>
            <a:ext cx="3800475" cy="3771900"/>
          </a:xfrm>
          <a:prstGeom prst="rect">
            <a:avLst/>
          </a:prstGeom>
        </p:spPr>
      </p:pic>
      <p:sp>
        <p:nvSpPr>
          <p:cNvPr id="8" name="Strelica: desno 7">
            <a:extLst>
              <a:ext uri="{FF2B5EF4-FFF2-40B4-BE49-F238E27FC236}">
                <a16:creationId xmlns:a16="http://schemas.microsoft.com/office/drawing/2014/main" id="{8FA37787-FA2D-6EDE-A13C-460C91426B1F}"/>
              </a:ext>
            </a:extLst>
          </p:cNvPr>
          <p:cNvSpPr/>
          <p:nvPr/>
        </p:nvSpPr>
        <p:spPr>
          <a:xfrm>
            <a:off x="4533220" y="2529378"/>
            <a:ext cx="3304183" cy="179924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800" b="1" dirty="0"/>
              <a:t>Podsjetimo se!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2E4A018-D05D-CE1F-9986-205B49A0C17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61996" y="1463040"/>
            <a:ext cx="10591796" cy="1879604"/>
          </a:xfrm>
          <a:solidFill>
            <a:srgbClr val="FFFFFF"/>
          </a:solidFill>
          <a:ln w="12701" cap="flat">
            <a:solidFill>
              <a:srgbClr val="4472C4"/>
            </a:solidFill>
            <a:prstDash val="solid"/>
            <a:miter/>
          </a:ln>
        </p:spPr>
        <p:txBody>
          <a:bodyPr/>
          <a:lstStyle/>
          <a:p>
            <a:pPr lvl="0">
              <a:lnSpc>
                <a:spcPct val="140000"/>
              </a:lnSpc>
            </a:pPr>
            <a:r>
              <a:rPr lang="hr-HR" b="1">
                <a:solidFill>
                  <a:srgbClr val="3D3D3D"/>
                </a:solidFill>
                <a:latin typeface="Roboto" pitchFamily="2"/>
              </a:rPr>
              <a:t>Čiste tvari su one tvari u kojima se nikakvim postupkom ne može dokazati prisutnost druge tvari. One imaju stalan, točno određen sastav i svojstva.</a:t>
            </a:r>
            <a:endParaRPr lang="hr-HR"/>
          </a:p>
        </p:txBody>
      </p:sp>
      <p:sp>
        <p:nvSpPr>
          <p:cNvPr id="4" name="TekstniOkvir 4">
            <a:extLst>
              <a:ext uri="{FF2B5EF4-FFF2-40B4-BE49-F238E27FC236}">
                <a16:creationId xmlns:a16="http://schemas.microsoft.com/office/drawing/2014/main" id="{D61EA974-D41F-AE87-6397-87E567221D0F}"/>
              </a:ext>
            </a:extLst>
          </p:cNvPr>
          <p:cNvSpPr txBox="1"/>
          <p:nvPr/>
        </p:nvSpPr>
        <p:spPr>
          <a:xfrm>
            <a:off x="838203" y="3515365"/>
            <a:ext cx="10515600" cy="2246772"/>
          </a:xfrm>
          <a:prstGeom prst="rect">
            <a:avLst/>
          </a:prstGeom>
          <a:gradFill>
            <a:gsLst>
              <a:gs pos="0">
                <a:srgbClr val="9B9B9B"/>
              </a:gs>
              <a:gs pos="100000">
                <a:srgbClr val="8E8E8E"/>
              </a:gs>
            </a:gsLst>
            <a:lin ang="5400000"/>
          </a:gra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2800" b="0" i="0" u="none" strike="noStrike" kern="1200" cap="none" spc="0" baseline="0">
                <a:solidFill>
                  <a:srgbClr val="3D3D3D"/>
                </a:solidFill>
                <a:uFillTx/>
                <a:latin typeface="Roboto" pitchFamily="2"/>
              </a:rPr>
              <a:t>U prirodi ima malo čistih tvari.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2800" b="0" i="0" u="none" strike="noStrike" kern="1200" cap="none" spc="0" baseline="0">
                <a:solidFill>
                  <a:srgbClr val="3D3D3D"/>
                </a:solidFill>
                <a:uFillTx/>
                <a:latin typeface="Roboto" pitchFamily="2"/>
              </a:rPr>
              <a:t>Tvari u prirodi obično se javljaju kao smjese.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hr-HR" sz="2800" b="0" i="0" u="none" strike="noStrike" kern="1200" cap="none" spc="0" baseline="0">
              <a:solidFill>
                <a:srgbClr val="3D3D3D"/>
              </a:solidFill>
              <a:uFillTx/>
              <a:latin typeface="Roboto" pitchFamily="2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2800" b="0" i="0" u="none" strike="noStrike" kern="1200" cap="none" spc="0" baseline="0">
                <a:solidFill>
                  <a:srgbClr val="3D3D3D"/>
                </a:solidFill>
                <a:uFillTx/>
                <a:latin typeface="Roboto" pitchFamily="2"/>
              </a:rPr>
              <a:t> To je posljedica prirodnih procesa kao što su vjetrovi, morske struje ili erupcije vulkana.</a:t>
            </a:r>
            <a:endParaRPr lang="hr-HR" sz="2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trelica: prema dolje 5">
            <a:extLst>
              <a:ext uri="{FF2B5EF4-FFF2-40B4-BE49-F238E27FC236}">
                <a16:creationId xmlns:a16="http://schemas.microsoft.com/office/drawing/2014/main" id="{9CE82029-9044-EC4C-17AA-C8534F1C1743}"/>
              </a:ext>
            </a:extLst>
          </p:cNvPr>
          <p:cNvSpPr/>
          <p:nvPr/>
        </p:nvSpPr>
        <p:spPr>
          <a:xfrm>
            <a:off x="3413756" y="4440555"/>
            <a:ext cx="426723" cy="446400"/>
          </a:xfrm>
          <a:custGeom>
            <a:avLst>
              <a:gd name="f0" fmla="val 11276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solidFill>
            <a:srgbClr val="548235"/>
          </a:solidFill>
          <a:ln w="12701" cap="flat">
            <a:solidFill>
              <a:srgbClr val="2F528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hr-H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6E854CB-58B6-044B-40E4-99132C1A7EA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hr-HR" sz="3200">
                <a:solidFill>
                  <a:srgbClr val="3D3D3D"/>
                </a:solidFill>
                <a:latin typeface="Roboto" pitchFamily="2"/>
              </a:rPr>
              <a:t> Čiste tvari možemo izdvojiti fizikalnim i kemijskim postupcima iz smjesa. </a:t>
            </a:r>
            <a:endParaRPr lang="hr-HR" sz="3200"/>
          </a:p>
        </p:txBody>
      </p:sp>
      <p:sp>
        <p:nvSpPr>
          <p:cNvPr id="4" name="TekstniOkvir 4">
            <a:extLst>
              <a:ext uri="{FF2B5EF4-FFF2-40B4-BE49-F238E27FC236}">
                <a16:creationId xmlns:a16="http://schemas.microsoft.com/office/drawing/2014/main" id="{493F9D9B-0BA3-C981-C4A0-D93FF55D75C9}"/>
              </a:ext>
            </a:extLst>
          </p:cNvPr>
          <p:cNvSpPr txBox="1"/>
          <p:nvPr/>
        </p:nvSpPr>
        <p:spPr>
          <a:xfrm>
            <a:off x="965204" y="3566160"/>
            <a:ext cx="9977118" cy="297908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hr-HR" sz="2400" b="1" i="0" u="none" strike="noStrike" kern="1200" cap="none" spc="0" baseline="0" dirty="0">
                <a:solidFill>
                  <a:srgbClr val="3D3D3D"/>
                </a:solidFill>
                <a:uFillTx/>
                <a:latin typeface="Roboto" pitchFamily="2"/>
              </a:rPr>
              <a:t>Elementarne tvari su jednostavne čiste  tvari koje se kemijskim postupcima ne mogu rastaviti na nove tvari.</a:t>
            </a:r>
          </a:p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hr-HR" sz="2400" b="1" i="0" u="none" strike="noStrike" kern="1200" cap="none" spc="0" baseline="0" dirty="0">
              <a:solidFill>
                <a:srgbClr val="3D3D3D"/>
              </a:solidFill>
              <a:uFillTx/>
              <a:latin typeface="Roboto" pitchFamily="2"/>
            </a:endParaRPr>
          </a:p>
          <a:p>
            <a:pPr marL="0" marR="0" lvl="0" indent="0" algn="l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0" i="0" u="none" strike="noStrike" kern="1200" cap="none" spc="0" baseline="0" dirty="0" err="1">
                <a:solidFill>
                  <a:srgbClr val="3D3D3D"/>
                </a:solidFill>
                <a:uFillTx/>
                <a:latin typeface="Roboto" pitchFamily="2"/>
              </a:rPr>
              <a:t>elementarne</a:t>
            </a:r>
            <a:r>
              <a:rPr lang="it-IT" sz="2800" b="0" i="0" u="none" strike="noStrike" kern="1200" cap="none" spc="0" baseline="0" dirty="0">
                <a:solidFill>
                  <a:srgbClr val="3D3D3D"/>
                </a:solidFill>
                <a:uFillTx/>
                <a:latin typeface="Roboto" pitchFamily="2"/>
              </a:rPr>
              <a:t> </a:t>
            </a:r>
            <a:r>
              <a:rPr lang="it-IT" sz="2800" b="0" i="0" u="none" strike="noStrike" kern="1200" cap="none" spc="0" baseline="0" dirty="0" err="1">
                <a:solidFill>
                  <a:srgbClr val="3D3D3D"/>
                </a:solidFill>
                <a:uFillTx/>
                <a:latin typeface="Roboto" pitchFamily="2"/>
              </a:rPr>
              <a:t>tvari</a:t>
            </a:r>
            <a:r>
              <a:rPr lang="it-IT" sz="2800" b="0" i="0" u="none" strike="noStrike" kern="1200" cap="none" spc="0" baseline="0" dirty="0">
                <a:solidFill>
                  <a:srgbClr val="3D3D3D"/>
                </a:solidFill>
                <a:uFillTx/>
                <a:latin typeface="Roboto" pitchFamily="2"/>
              </a:rPr>
              <a:t> </a:t>
            </a:r>
            <a:r>
              <a:rPr lang="it-IT" sz="2800" b="0" i="0" u="none" strike="noStrike" kern="1200" cap="none" spc="0" baseline="0" dirty="0" err="1">
                <a:solidFill>
                  <a:srgbClr val="3D3D3D"/>
                </a:solidFill>
                <a:uFillTx/>
                <a:latin typeface="Roboto" pitchFamily="2"/>
              </a:rPr>
              <a:t>razvrstavamo</a:t>
            </a:r>
            <a:r>
              <a:rPr lang="it-IT" sz="2800" b="0" i="0" u="none" strike="noStrike" kern="1200" cap="none" spc="0" baseline="0" dirty="0">
                <a:solidFill>
                  <a:srgbClr val="3D3D3D"/>
                </a:solidFill>
                <a:uFillTx/>
                <a:latin typeface="Roboto" pitchFamily="2"/>
              </a:rPr>
              <a:t> u tri </a:t>
            </a:r>
            <a:r>
              <a:rPr lang="it-IT" sz="2800" b="0" i="0" u="none" strike="noStrike" kern="1200" cap="none" spc="0" baseline="0" dirty="0" err="1">
                <a:solidFill>
                  <a:srgbClr val="3D3D3D"/>
                </a:solidFill>
                <a:uFillTx/>
                <a:latin typeface="Roboto" pitchFamily="2"/>
              </a:rPr>
              <a:t>skupine</a:t>
            </a:r>
            <a:r>
              <a:rPr lang="it-IT" sz="2800" b="0" i="0" u="none" strike="noStrike" kern="1200" cap="none" spc="0" baseline="0" dirty="0">
                <a:solidFill>
                  <a:srgbClr val="3D3D3D"/>
                </a:solidFill>
                <a:uFillTx/>
                <a:latin typeface="Roboto" pitchFamily="2"/>
              </a:rPr>
              <a:t>:</a:t>
            </a:r>
            <a:r>
              <a:rPr lang="it-IT" sz="2800" b="1" i="0" u="none" strike="noStrike" kern="1200" cap="none" spc="0" baseline="0" dirty="0">
                <a:solidFill>
                  <a:srgbClr val="3D3D3D"/>
                </a:solidFill>
                <a:uFillTx/>
                <a:latin typeface="Roboto" pitchFamily="2"/>
              </a:rPr>
              <a:t> </a:t>
            </a:r>
            <a:r>
              <a:rPr lang="it-IT" sz="2800" b="1" i="0" u="none" strike="noStrike" kern="1200" cap="none" spc="0" baseline="0" dirty="0" err="1">
                <a:solidFill>
                  <a:srgbClr val="3D3D3D"/>
                </a:solidFill>
                <a:uFillTx/>
                <a:latin typeface="Roboto" pitchFamily="2"/>
              </a:rPr>
              <a:t>metali</a:t>
            </a:r>
            <a:r>
              <a:rPr lang="it-IT" sz="2800" b="1" i="0" u="none" strike="noStrike" kern="1200" cap="none" spc="0" baseline="0" dirty="0">
                <a:solidFill>
                  <a:srgbClr val="3D3D3D"/>
                </a:solidFill>
                <a:uFillTx/>
                <a:latin typeface="Roboto" pitchFamily="2"/>
              </a:rPr>
              <a:t>, </a:t>
            </a:r>
            <a:r>
              <a:rPr lang="it-IT" sz="2800" b="1" i="0" u="none" strike="noStrike" kern="1200" cap="none" spc="0" baseline="0" dirty="0" err="1">
                <a:solidFill>
                  <a:srgbClr val="3D3D3D"/>
                </a:solidFill>
                <a:uFillTx/>
                <a:latin typeface="Roboto" pitchFamily="2"/>
              </a:rPr>
              <a:t>nemetali</a:t>
            </a:r>
            <a:r>
              <a:rPr lang="it-IT" sz="2800" b="1" i="0" u="none" strike="noStrike" kern="1200" cap="none" spc="0" baseline="0" dirty="0">
                <a:solidFill>
                  <a:srgbClr val="3D3D3D"/>
                </a:solidFill>
                <a:uFillTx/>
                <a:latin typeface="Roboto" pitchFamily="2"/>
              </a:rPr>
              <a:t> i </a:t>
            </a:r>
            <a:r>
              <a:rPr lang="it-IT" sz="2800" b="1" i="0" u="none" strike="noStrike" kern="1200" cap="none" spc="0" baseline="0" dirty="0" err="1">
                <a:solidFill>
                  <a:srgbClr val="3D3D3D"/>
                </a:solidFill>
                <a:uFillTx/>
                <a:latin typeface="Roboto" pitchFamily="2"/>
              </a:rPr>
              <a:t>polumetali</a:t>
            </a:r>
            <a:r>
              <a:rPr lang="it-IT" sz="2800" b="0" i="0" u="none" strike="noStrike" kern="1200" cap="none" spc="0" baseline="0" dirty="0">
                <a:solidFill>
                  <a:srgbClr val="3D3D3D"/>
                </a:solidFill>
                <a:uFillTx/>
                <a:latin typeface="Roboto" pitchFamily="2"/>
              </a:rPr>
              <a:t>.</a:t>
            </a:r>
            <a:endParaRPr lang="hr-HR" sz="2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trelica: prema dolje 5">
            <a:extLst>
              <a:ext uri="{FF2B5EF4-FFF2-40B4-BE49-F238E27FC236}">
                <a16:creationId xmlns:a16="http://schemas.microsoft.com/office/drawing/2014/main" id="{89C7244F-1508-28C4-8E41-1A4E512AC2CE}"/>
              </a:ext>
            </a:extLst>
          </p:cNvPr>
          <p:cNvSpPr/>
          <p:nvPr/>
        </p:nvSpPr>
        <p:spPr>
          <a:xfrm>
            <a:off x="3393438" y="4754880"/>
            <a:ext cx="579116" cy="609603"/>
          </a:xfrm>
          <a:custGeom>
            <a:avLst>
              <a:gd name="f0" fmla="val 1134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solidFill>
            <a:srgbClr val="000000"/>
          </a:solidFill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hr-H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pic>
        <p:nvPicPr>
          <p:cNvPr id="2050" name="Picture 2" descr="Rezultat slike za čiste tvari">
            <a:extLst>
              <a:ext uri="{FF2B5EF4-FFF2-40B4-BE49-F238E27FC236}">
                <a16:creationId xmlns:a16="http://schemas.microsoft.com/office/drawing/2014/main" id="{29F59AA4-B70D-A869-18C5-4E55CD1FEF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82" b="5132"/>
          <a:stretch/>
        </p:blipFill>
        <p:spPr bwMode="auto">
          <a:xfrm>
            <a:off x="9002486" y="195944"/>
            <a:ext cx="2829606" cy="162968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62DB8FF-010C-959C-BC90-2E319D3D060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6CA84BA-10B0-2CBA-C103-D5CAF6B0AC4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6468749"/>
            <a:ext cx="10515600" cy="389250"/>
          </a:xfrm>
        </p:spPr>
        <p:txBody>
          <a:bodyPr/>
          <a:lstStyle/>
          <a:p>
            <a:pPr lvl="0">
              <a:lnSpc>
                <a:spcPct val="70000"/>
              </a:lnSpc>
            </a:pPr>
            <a:r>
              <a:rPr lang="hr-HR" sz="2600">
                <a:solidFill>
                  <a:srgbClr val="3D3D3D"/>
                </a:solidFill>
                <a:latin typeface="Roboto" pitchFamily="2"/>
              </a:rPr>
              <a:t>srebro, zlato, bakar, željezo i cink</a:t>
            </a:r>
            <a:endParaRPr lang="hr-HR" sz="2600"/>
          </a:p>
        </p:txBody>
      </p:sp>
      <p:pic>
        <p:nvPicPr>
          <p:cNvPr id="4" name="Picture 2" descr="Vrste tvari – elementarne tvari i kemijski spojevi – Kemija 7">
            <a:extLst>
              <a:ext uri="{FF2B5EF4-FFF2-40B4-BE49-F238E27FC236}">
                <a16:creationId xmlns:a16="http://schemas.microsoft.com/office/drawing/2014/main" id="{4D0E7C23-0247-8D4A-ABD3-9CD5BB433A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101848" y="0"/>
            <a:ext cx="7372350" cy="627888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Elipsa 4">
            <a:extLst>
              <a:ext uri="{FF2B5EF4-FFF2-40B4-BE49-F238E27FC236}">
                <a16:creationId xmlns:a16="http://schemas.microsoft.com/office/drawing/2014/main" id="{F6F19C8D-CE6A-A6D3-75CD-F5F5F60C0CAE}"/>
              </a:ext>
            </a:extLst>
          </p:cNvPr>
          <p:cNvSpPr/>
          <p:nvPr/>
        </p:nvSpPr>
        <p:spPr>
          <a:xfrm rot="21064065">
            <a:off x="320971" y="286440"/>
            <a:ext cx="2704426" cy="148293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800" b="1" dirty="0"/>
              <a:t>Prepoznaj!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426</Words>
  <Application>Microsoft Office PowerPoint</Application>
  <PresentationFormat>Široki zaslon</PresentationFormat>
  <Paragraphs>42</Paragraphs>
  <Slides>15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21" baseType="lpstr">
      <vt:lpstr>Aptos</vt:lpstr>
      <vt:lpstr>Aptos Display</vt:lpstr>
      <vt:lpstr>Arial</vt:lpstr>
      <vt:lpstr>Calibri</vt:lpstr>
      <vt:lpstr>Roboto</vt:lpstr>
      <vt:lpstr>Tema sustava Office</vt:lpstr>
      <vt:lpstr>PowerPoint prezentacija</vt:lpstr>
      <vt:lpstr> Pojam tvari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Metali </vt:lpstr>
      <vt:lpstr>PowerPoint prezentacija</vt:lpstr>
      <vt:lpstr>Nemetali</vt:lpstr>
      <vt:lpstr>Polumetali 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Vedrana Božić</dc:creator>
  <cp:lastModifiedBy>Vedrana Božić</cp:lastModifiedBy>
  <cp:revision>3</cp:revision>
  <dcterms:created xsi:type="dcterms:W3CDTF">2025-02-26T10:56:26Z</dcterms:created>
  <dcterms:modified xsi:type="dcterms:W3CDTF">2025-02-26T11:07:44Z</dcterms:modified>
</cp:coreProperties>
</file>