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B18DA-38A8-4874-808C-EE08FA216FD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0891AB-2B78-4289-85A1-CE4C6D5CE999}">
      <dgm:prSet/>
      <dgm:spPr/>
      <dgm:t>
        <a:bodyPr/>
        <a:lstStyle/>
        <a:p>
          <a:r>
            <a:rPr lang="hr-HR" baseline="0"/>
            <a:t>Za otopine koje nemaju kisela ili lužnata svojstva kažemo da su </a:t>
          </a:r>
          <a:r>
            <a:rPr lang="hr-HR" b="1" baseline="0"/>
            <a:t>neutralne</a:t>
          </a:r>
          <a:r>
            <a:rPr lang="hr-HR" baseline="0"/>
            <a:t>. </a:t>
          </a:r>
          <a:endParaRPr lang="en-US"/>
        </a:p>
      </dgm:t>
    </dgm:pt>
    <dgm:pt modelId="{C7ACD395-FF04-4243-BB8F-394A5A705F15}" type="parTrans" cxnId="{AA43294A-D3E8-471A-A7A2-A3E370736FD1}">
      <dgm:prSet/>
      <dgm:spPr/>
      <dgm:t>
        <a:bodyPr/>
        <a:lstStyle/>
        <a:p>
          <a:endParaRPr lang="en-US"/>
        </a:p>
      </dgm:t>
    </dgm:pt>
    <dgm:pt modelId="{F55766AD-F9DB-4373-ABD9-F26BBA59998C}" type="sibTrans" cxnId="{AA43294A-D3E8-471A-A7A2-A3E370736FD1}">
      <dgm:prSet/>
      <dgm:spPr/>
      <dgm:t>
        <a:bodyPr/>
        <a:lstStyle/>
        <a:p>
          <a:endParaRPr lang="en-US"/>
        </a:p>
      </dgm:t>
    </dgm:pt>
    <dgm:pt modelId="{29061A2F-E676-4D97-A3DF-C52BA6F849FC}">
      <dgm:prSet/>
      <dgm:spPr/>
      <dgm:t>
        <a:bodyPr/>
        <a:lstStyle/>
        <a:p>
          <a:r>
            <a:rPr lang="hr-HR" baseline="0"/>
            <a:t>Sok crvenog kupusa u neutralnoj otopini ne mijenja boju. S ovim indikatorom možemo dokazivati i kiseline i lužine. </a:t>
          </a:r>
          <a:endParaRPr lang="en-US"/>
        </a:p>
      </dgm:t>
    </dgm:pt>
    <dgm:pt modelId="{99B485A5-0B26-43D5-8B27-411FB30185C0}" type="parTrans" cxnId="{EF3CAB95-E0CD-471C-AF9D-B2BBF4076EA4}">
      <dgm:prSet/>
      <dgm:spPr/>
      <dgm:t>
        <a:bodyPr/>
        <a:lstStyle/>
        <a:p>
          <a:endParaRPr lang="en-US"/>
        </a:p>
      </dgm:t>
    </dgm:pt>
    <dgm:pt modelId="{3442D3E5-AB82-4228-93EC-B4B42BA2783B}" type="sibTrans" cxnId="{EF3CAB95-E0CD-471C-AF9D-B2BBF4076EA4}">
      <dgm:prSet/>
      <dgm:spPr/>
      <dgm:t>
        <a:bodyPr/>
        <a:lstStyle/>
        <a:p>
          <a:endParaRPr lang="en-US"/>
        </a:p>
      </dgm:t>
    </dgm:pt>
    <dgm:pt modelId="{E33E46E6-3135-4CFF-8303-B1F11AB97FE7}">
      <dgm:prSet/>
      <dgm:spPr/>
      <dgm:t>
        <a:bodyPr/>
        <a:lstStyle/>
        <a:p>
          <a:r>
            <a:rPr lang="hr-HR" baseline="0" dirty="0"/>
            <a:t>Takve indikatore nazivamo </a:t>
          </a:r>
          <a:r>
            <a:rPr lang="hr-HR" b="1" baseline="0" dirty="0"/>
            <a:t>univerzalnim indikatorima</a:t>
          </a:r>
          <a:r>
            <a:rPr lang="hr-HR" baseline="0" dirty="0"/>
            <a:t>.</a:t>
          </a:r>
          <a:endParaRPr lang="en-US" dirty="0"/>
        </a:p>
      </dgm:t>
    </dgm:pt>
    <dgm:pt modelId="{897C740B-93A9-42CC-91D0-512FB5C32221}" type="parTrans" cxnId="{3FFCC318-228B-44F8-948F-B1A117C41CD7}">
      <dgm:prSet/>
      <dgm:spPr/>
      <dgm:t>
        <a:bodyPr/>
        <a:lstStyle/>
        <a:p>
          <a:endParaRPr lang="en-US"/>
        </a:p>
      </dgm:t>
    </dgm:pt>
    <dgm:pt modelId="{12B0F4FD-9B85-4B8B-A948-CEF3CCB8A5AD}" type="sibTrans" cxnId="{3FFCC318-228B-44F8-948F-B1A117C41CD7}">
      <dgm:prSet/>
      <dgm:spPr/>
      <dgm:t>
        <a:bodyPr/>
        <a:lstStyle/>
        <a:p>
          <a:endParaRPr lang="en-US"/>
        </a:p>
      </dgm:t>
    </dgm:pt>
    <dgm:pt modelId="{45EA3373-4038-47CA-BECE-C4872706CD37}" type="pres">
      <dgm:prSet presAssocID="{3F9B18DA-38A8-4874-808C-EE08FA216FD6}" presName="vert0" presStyleCnt="0">
        <dgm:presLayoutVars>
          <dgm:dir/>
          <dgm:animOne val="branch"/>
          <dgm:animLvl val="lvl"/>
        </dgm:presLayoutVars>
      </dgm:prSet>
      <dgm:spPr/>
    </dgm:pt>
    <dgm:pt modelId="{B9B8A058-BCF4-45B8-AC96-1098E65A63F1}" type="pres">
      <dgm:prSet presAssocID="{B90891AB-2B78-4289-85A1-CE4C6D5CE999}" presName="thickLine" presStyleLbl="alignNode1" presStyleIdx="0" presStyleCnt="3"/>
      <dgm:spPr/>
    </dgm:pt>
    <dgm:pt modelId="{10E805E5-AC75-4B66-AFDC-F7C25365E5F7}" type="pres">
      <dgm:prSet presAssocID="{B90891AB-2B78-4289-85A1-CE4C6D5CE999}" presName="horz1" presStyleCnt="0"/>
      <dgm:spPr/>
    </dgm:pt>
    <dgm:pt modelId="{B6DBFB2C-C1D8-4A03-B46D-C8B46CEA3A91}" type="pres">
      <dgm:prSet presAssocID="{B90891AB-2B78-4289-85A1-CE4C6D5CE999}" presName="tx1" presStyleLbl="revTx" presStyleIdx="0" presStyleCnt="3"/>
      <dgm:spPr/>
    </dgm:pt>
    <dgm:pt modelId="{9B3DCA7B-D8B4-4723-8C4D-822A41175E2D}" type="pres">
      <dgm:prSet presAssocID="{B90891AB-2B78-4289-85A1-CE4C6D5CE999}" presName="vert1" presStyleCnt="0"/>
      <dgm:spPr/>
    </dgm:pt>
    <dgm:pt modelId="{0072E74D-7714-407A-AEEA-E91B33D1155E}" type="pres">
      <dgm:prSet presAssocID="{29061A2F-E676-4D97-A3DF-C52BA6F849FC}" presName="thickLine" presStyleLbl="alignNode1" presStyleIdx="1" presStyleCnt="3"/>
      <dgm:spPr/>
    </dgm:pt>
    <dgm:pt modelId="{FD2761B0-5647-4C40-A1F2-1FA76640267F}" type="pres">
      <dgm:prSet presAssocID="{29061A2F-E676-4D97-A3DF-C52BA6F849FC}" presName="horz1" presStyleCnt="0"/>
      <dgm:spPr/>
    </dgm:pt>
    <dgm:pt modelId="{93F320ED-E82E-4581-85E9-39396D7AD5F2}" type="pres">
      <dgm:prSet presAssocID="{29061A2F-E676-4D97-A3DF-C52BA6F849FC}" presName="tx1" presStyleLbl="revTx" presStyleIdx="1" presStyleCnt="3"/>
      <dgm:spPr/>
    </dgm:pt>
    <dgm:pt modelId="{74D7B7EE-2A54-4FD0-B232-1F5769925120}" type="pres">
      <dgm:prSet presAssocID="{29061A2F-E676-4D97-A3DF-C52BA6F849FC}" presName="vert1" presStyleCnt="0"/>
      <dgm:spPr/>
    </dgm:pt>
    <dgm:pt modelId="{5D6B93C6-F390-449F-B773-B6A95A68C431}" type="pres">
      <dgm:prSet presAssocID="{E33E46E6-3135-4CFF-8303-B1F11AB97FE7}" presName="thickLine" presStyleLbl="alignNode1" presStyleIdx="2" presStyleCnt="3"/>
      <dgm:spPr/>
    </dgm:pt>
    <dgm:pt modelId="{2DF5CFF7-4EC7-4F79-BE97-9EC2CC009007}" type="pres">
      <dgm:prSet presAssocID="{E33E46E6-3135-4CFF-8303-B1F11AB97FE7}" presName="horz1" presStyleCnt="0"/>
      <dgm:spPr/>
    </dgm:pt>
    <dgm:pt modelId="{1F56978E-983D-46F4-9238-8870C24BA11A}" type="pres">
      <dgm:prSet presAssocID="{E33E46E6-3135-4CFF-8303-B1F11AB97FE7}" presName="tx1" presStyleLbl="revTx" presStyleIdx="2" presStyleCnt="3"/>
      <dgm:spPr/>
    </dgm:pt>
    <dgm:pt modelId="{78776D9E-66C9-4E25-B27D-EAAB6CAC7882}" type="pres">
      <dgm:prSet presAssocID="{E33E46E6-3135-4CFF-8303-B1F11AB97FE7}" presName="vert1" presStyleCnt="0"/>
      <dgm:spPr/>
    </dgm:pt>
  </dgm:ptLst>
  <dgm:cxnLst>
    <dgm:cxn modelId="{0A74DA0B-C42F-4B9B-A2D5-5DDA1FC88951}" type="presOf" srcId="{E33E46E6-3135-4CFF-8303-B1F11AB97FE7}" destId="{1F56978E-983D-46F4-9238-8870C24BA11A}" srcOrd="0" destOrd="0" presId="urn:microsoft.com/office/officeart/2008/layout/LinedList"/>
    <dgm:cxn modelId="{3FFCC318-228B-44F8-948F-B1A117C41CD7}" srcId="{3F9B18DA-38A8-4874-808C-EE08FA216FD6}" destId="{E33E46E6-3135-4CFF-8303-B1F11AB97FE7}" srcOrd="2" destOrd="0" parTransId="{897C740B-93A9-42CC-91D0-512FB5C32221}" sibTransId="{12B0F4FD-9B85-4B8B-A948-CEF3CCB8A5AD}"/>
    <dgm:cxn modelId="{AA43294A-D3E8-471A-A7A2-A3E370736FD1}" srcId="{3F9B18DA-38A8-4874-808C-EE08FA216FD6}" destId="{B90891AB-2B78-4289-85A1-CE4C6D5CE999}" srcOrd="0" destOrd="0" parTransId="{C7ACD395-FF04-4243-BB8F-394A5A705F15}" sibTransId="{F55766AD-F9DB-4373-ABD9-F26BBA59998C}"/>
    <dgm:cxn modelId="{88DC3052-8258-4568-8CCB-6F2DD772D4CC}" type="presOf" srcId="{B90891AB-2B78-4289-85A1-CE4C6D5CE999}" destId="{B6DBFB2C-C1D8-4A03-B46D-C8B46CEA3A91}" srcOrd="0" destOrd="0" presId="urn:microsoft.com/office/officeart/2008/layout/LinedList"/>
    <dgm:cxn modelId="{D53F3E95-4FBF-45EE-8021-E6D33C3267B1}" type="presOf" srcId="{3F9B18DA-38A8-4874-808C-EE08FA216FD6}" destId="{45EA3373-4038-47CA-BECE-C4872706CD37}" srcOrd="0" destOrd="0" presId="urn:microsoft.com/office/officeart/2008/layout/LinedList"/>
    <dgm:cxn modelId="{EF3CAB95-E0CD-471C-AF9D-B2BBF4076EA4}" srcId="{3F9B18DA-38A8-4874-808C-EE08FA216FD6}" destId="{29061A2F-E676-4D97-A3DF-C52BA6F849FC}" srcOrd="1" destOrd="0" parTransId="{99B485A5-0B26-43D5-8B27-411FB30185C0}" sibTransId="{3442D3E5-AB82-4228-93EC-B4B42BA2783B}"/>
    <dgm:cxn modelId="{FC9224B7-4F28-43FB-9EF0-9AA8767ED529}" type="presOf" srcId="{29061A2F-E676-4D97-A3DF-C52BA6F849FC}" destId="{93F320ED-E82E-4581-85E9-39396D7AD5F2}" srcOrd="0" destOrd="0" presId="urn:microsoft.com/office/officeart/2008/layout/LinedList"/>
    <dgm:cxn modelId="{7F66542F-6EDF-47FA-8C50-3954DC5FC946}" type="presParOf" srcId="{45EA3373-4038-47CA-BECE-C4872706CD37}" destId="{B9B8A058-BCF4-45B8-AC96-1098E65A63F1}" srcOrd="0" destOrd="0" presId="urn:microsoft.com/office/officeart/2008/layout/LinedList"/>
    <dgm:cxn modelId="{0BDD8ED6-A91C-4992-841D-3376758E31D2}" type="presParOf" srcId="{45EA3373-4038-47CA-BECE-C4872706CD37}" destId="{10E805E5-AC75-4B66-AFDC-F7C25365E5F7}" srcOrd="1" destOrd="0" presId="urn:microsoft.com/office/officeart/2008/layout/LinedList"/>
    <dgm:cxn modelId="{2F86CECD-476F-44CC-B4DF-AA20E2F5BF93}" type="presParOf" srcId="{10E805E5-AC75-4B66-AFDC-F7C25365E5F7}" destId="{B6DBFB2C-C1D8-4A03-B46D-C8B46CEA3A91}" srcOrd="0" destOrd="0" presId="urn:microsoft.com/office/officeart/2008/layout/LinedList"/>
    <dgm:cxn modelId="{4DF528C1-86B0-4FD9-85A7-ECF9894749FA}" type="presParOf" srcId="{10E805E5-AC75-4B66-AFDC-F7C25365E5F7}" destId="{9B3DCA7B-D8B4-4723-8C4D-822A41175E2D}" srcOrd="1" destOrd="0" presId="urn:microsoft.com/office/officeart/2008/layout/LinedList"/>
    <dgm:cxn modelId="{0AB4EF0B-81EC-462F-B239-874EE773FBA8}" type="presParOf" srcId="{45EA3373-4038-47CA-BECE-C4872706CD37}" destId="{0072E74D-7714-407A-AEEA-E91B33D1155E}" srcOrd="2" destOrd="0" presId="urn:microsoft.com/office/officeart/2008/layout/LinedList"/>
    <dgm:cxn modelId="{9AA13165-FE73-4BB6-90C3-F4BA40D4AF40}" type="presParOf" srcId="{45EA3373-4038-47CA-BECE-C4872706CD37}" destId="{FD2761B0-5647-4C40-A1F2-1FA76640267F}" srcOrd="3" destOrd="0" presId="urn:microsoft.com/office/officeart/2008/layout/LinedList"/>
    <dgm:cxn modelId="{D65B7947-D013-44CB-9239-8AF24D650FB6}" type="presParOf" srcId="{FD2761B0-5647-4C40-A1F2-1FA76640267F}" destId="{93F320ED-E82E-4581-85E9-39396D7AD5F2}" srcOrd="0" destOrd="0" presId="urn:microsoft.com/office/officeart/2008/layout/LinedList"/>
    <dgm:cxn modelId="{03389D1C-4376-49EE-A765-919A4C203FE6}" type="presParOf" srcId="{FD2761B0-5647-4C40-A1F2-1FA76640267F}" destId="{74D7B7EE-2A54-4FD0-B232-1F5769925120}" srcOrd="1" destOrd="0" presId="urn:microsoft.com/office/officeart/2008/layout/LinedList"/>
    <dgm:cxn modelId="{ED928EA8-5FE9-4DA9-823B-947AE315D7ED}" type="presParOf" srcId="{45EA3373-4038-47CA-BECE-C4872706CD37}" destId="{5D6B93C6-F390-449F-B773-B6A95A68C431}" srcOrd="4" destOrd="0" presId="urn:microsoft.com/office/officeart/2008/layout/LinedList"/>
    <dgm:cxn modelId="{4783CED9-54E5-4AF1-9776-4F72A9E813FE}" type="presParOf" srcId="{45EA3373-4038-47CA-BECE-C4872706CD37}" destId="{2DF5CFF7-4EC7-4F79-BE97-9EC2CC009007}" srcOrd="5" destOrd="0" presId="urn:microsoft.com/office/officeart/2008/layout/LinedList"/>
    <dgm:cxn modelId="{41E5A621-E031-469B-AE65-514CBD7412D4}" type="presParOf" srcId="{2DF5CFF7-4EC7-4F79-BE97-9EC2CC009007}" destId="{1F56978E-983D-46F4-9238-8870C24BA11A}" srcOrd="0" destOrd="0" presId="urn:microsoft.com/office/officeart/2008/layout/LinedList"/>
    <dgm:cxn modelId="{61F3FFA8-ED45-4E89-BD61-1E933873ED50}" type="presParOf" srcId="{2DF5CFF7-4EC7-4F79-BE97-9EC2CC009007}" destId="{78776D9E-66C9-4E25-B27D-EAAB6CAC78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8A058-BCF4-45B8-AC96-1098E65A63F1}">
      <dsp:nvSpPr>
        <dsp:cNvPr id="0" name=""/>
        <dsp:cNvSpPr/>
      </dsp:nvSpPr>
      <dsp:spPr>
        <a:xfrm>
          <a:off x="0" y="1748"/>
          <a:ext cx="595883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BFB2C-C1D8-4A03-B46D-C8B46CEA3A91}">
      <dsp:nvSpPr>
        <dsp:cNvPr id="0" name=""/>
        <dsp:cNvSpPr/>
      </dsp:nvSpPr>
      <dsp:spPr>
        <a:xfrm>
          <a:off x="0" y="1748"/>
          <a:ext cx="5958837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baseline="0"/>
            <a:t>Za otopine koje nemaju kisela ili lužnata svojstva kažemo da su </a:t>
          </a:r>
          <a:r>
            <a:rPr lang="hr-HR" sz="2500" b="1" kern="1200" baseline="0"/>
            <a:t>neutralne</a:t>
          </a:r>
          <a:r>
            <a:rPr lang="hr-HR" sz="2500" kern="1200" baseline="0"/>
            <a:t>. </a:t>
          </a:r>
          <a:endParaRPr lang="en-US" sz="2500" kern="1200"/>
        </a:p>
      </dsp:txBody>
      <dsp:txXfrm>
        <a:off x="0" y="1748"/>
        <a:ext cx="5958837" cy="1192634"/>
      </dsp:txXfrm>
    </dsp:sp>
    <dsp:sp modelId="{0072E74D-7714-407A-AEEA-E91B33D1155E}">
      <dsp:nvSpPr>
        <dsp:cNvPr id="0" name=""/>
        <dsp:cNvSpPr/>
      </dsp:nvSpPr>
      <dsp:spPr>
        <a:xfrm>
          <a:off x="0" y="1194382"/>
          <a:ext cx="5958837" cy="0"/>
        </a:xfrm>
        <a:prstGeom prst="line">
          <a:avLst/>
        </a:prstGeom>
        <a:gradFill rotWithShape="0">
          <a:gsLst>
            <a:gs pos="0">
              <a:schemeClr val="accent2">
                <a:hueOff val="-82827"/>
                <a:satOff val="-27168"/>
                <a:lumOff val="-99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2827"/>
                <a:satOff val="-27168"/>
                <a:lumOff val="-99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2827"/>
                <a:satOff val="-27168"/>
                <a:lumOff val="-99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82827"/>
              <a:satOff val="-27168"/>
              <a:lumOff val="-99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320ED-E82E-4581-85E9-39396D7AD5F2}">
      <dsp:nvSpPr>
        <dsp:cNvPr id="0" name=""/>
        <dsp:cNvSpPr/>
      </dsp:nvSpPr>
      <dsp:spPr>
        <a:xfrm>
          <a:off x="0" y="1194382"/>
          <a:ext cx="5958837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baseline="0"/>
            <a:t>Sok crvenog kupusa u neutralnoj otopini ne mijenja boju. S ovim indikatorom možemo dokazivati i kiseline i lužine. </a:t>
          </a:r>
          <a:endParaRPr lang="en-US" sz="2500" kern="1200"/>
        </a:p>
      </dsp:txBody>
      <dsp:txXfrm>
        <a:off x="0" y="1194382"/>
        <a:ext cx="5958837" cy="1192634"/>
      </dsp:txXfrm>
    </dsp:sp>
    <dsp:sp modelId="{5D6B93C6-F390-449F-B773-B6A95A68C431}">
      <dsp:nvSpPr>
        <dsp:cNvPr id="0" name=""/>
        <dsp:cNvSpPr/>
      </dsp:nvSpPr>
      <dsp:spPr>
        <a:xfrm>
          <a:off x="0" y="2387017"/>
          <a:ext cx="5958837" cy="0"/>
        </a:xfrm>
        <a:prstGeom prst="line">
          <a:avLst/>
        </a:prstGeom>
        <a:gradFill rotWithShape="0">
          <a:gsLst>
            <a:gs pos="0">
              <a:schemeClr val="accent2">
                <a:hueOff val="-165654"/>
                <a:satOff val="-54335"/>
                <a:lumOff val="-1980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5654"/>
                <a:satOff val="-54335"/>
                <a:lumOff val="-1980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5654"/>
                <a:satOff val="-54335"/>
                <a:lumOff val="-1980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56978E-983D-46F4-9238-8870C24BA11A}">
      <dsp:nvSpPr>
        <dsp:cNvPr id="0" name=""/>
        <dsp:cNvSpPr/>
      </dsp:nvSpPr>
      <dsp:spPr>
        <a:xfrm>
          <a:off x="0" y="2387017"/>
          <a:ext cx="5958837" cy="119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baseline="0" dirty="0"/>
            <a:t>Takve indikatore nazivamo </a:t>
          </a:r>
          <a:r>
            <a:rPr lang="hr-HR" sz="2500" b="1" kern="1200" baseline="0" dirty="0"/>
            <a:t>univerzalnim indikatorima</a:t>
          </a:r>
          <a:r>
            <a:rPr lang="hr-HR" sz="2500" kern="1200" baseline="0" dirty="0"/>
            <a:t>.</a:t>
          </a:r>
          <a:endParaRPr lang="en-US" sz="2500" kern="1200" dirty="0"/>
        </a:p>
      </dsp:txBody>
      <dsp:txXfrm>
        <a:off x="0" y="2387017"/>
        <a:ext cx="5958837" cy="1192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E926F-03EC-474C-AE41-587CAB3523D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3CFF-CF23-48A5-BB7C-87241CD541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95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AA0628A-31FD-0328-EBEB-89C31F946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CA82DB1-DD0D-E432-F59C-D4DB7CBA6F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AC0DB7-80AD-0E19-06FE-851435D8D85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1EDE54-B59A-4C59-8205-FF7E52ECCA18}" type="slidenum">
              <a:t>15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120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46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84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1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4091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64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519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71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58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50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28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FBFCD32-7DD7-411B-8E48-59B735744B69}" type="datetimeFigureOut">
              <a:rPr lang="hr-HR" smtClean="0"/>
              <a:t>26.2.2025.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AC5ABD-9290-4E79-8C2A-F1A0C9C8D0C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52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54FFE5-89E0-7DB2-CDA7-DED1CC99F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F14A35-3E5E-0F9E-7FCB-408A0F0F7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47566F21-8DA6-6BCA-4477-53FD6E5A598A}"/>
              </a:ext>
            </a:extLst>
          </p:cNvPr>
          <p:cNvSpPr txBox="1">
            <a:spLocks/>
          </p:cNvSpPr>
          <p:nvPr/>
        </p:nvSpPr>
        <p:spPr>
          <a:xfrm>
            <a:off x="838200" y="786833"/>
            <a:ext cx="10515600" cy="5284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3600" dirty="0"/>
              <a:t>Autor: </a:t>
            </a:r>
            <a:r>
              <a:rPr lang="hr-HR" sz="3600" b="1" dirty="0"/>
              <a:t>Vedrana Božić, </a:t>
            </a:r>
            <a:r>
              <a:rPr lang="hr-HR" sz="3600" b="1" dirty="0" err="1"/>
              <a:t>mag.ing.techn.aliment</a:t>
            </a:r>
            <a:r>
              <a:rPr lang="hr-HR" sz="3600" b="1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3600" dirty="0"/>
              <a:t>Zanimanje: </a:t>
            </a:r>
            <a:r>
              <a:rPr lang="hr-HR" sz="3600" b="1" dirty="0"/>
              <a:t>mesar</a:t>
            </a:r>
          </a:p>
          <a:p>
            <a:pPr>
              <a:lnSpc>
                <a:spcPct val="150000"/>
              </a:lnSpc>
            </a:pPr>
            <a:r>
              <a:rPr lang="hr-HR" sz="3600" dirty="0"/>
              <a:t>Nastavni predmet: </a:t>
            </a:r>
            <a:r>
              <a:rPr lang="hr-HR" sz="3600" b="1" dirty="0"/>
              <a:t>Osnove prirodnih znanosti</a:t>
            </a:r>
          </a:p>
          <a:p>
            <a:pPr>
              <a:lnSpc>
                <a:spcPct val="150000"/>
              </a:lnSpc>
            </a:pPr>
            <a:r>
              <a:rPr lang="hr-HR" sz="3600" dirty="0"/>
              <a:t>Razred u kojemu se obrađuje nastavni sadržaj: </a:t>
            </a:r>
            <a:r>
              <a:rPr lang="hr-HR" sz="3600" b="1" dirty="0"/>
              <a:t>prvi </a:t>
            </a:r>
            <a:r>
              <a:rPr lang="hr-HR" sz="3600" dirty="0"/>
              <a:t>Nastavna jedinica: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Kemijski spojevi</a:t>
            </a:r>
          </a:p>
        </p:txBody>
      </p:sp>
    </p:spTree>
    <p:extLst>
      <p:ext uri="{BB962C8B-B14F-4D97-AF65-F5344CB8AC3E}">
        <p14:creationId xmlns:p14="http://schemas.microsoft.com/office/powerpoint/2010/main" val="388560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FCB87A-006E-6A00-C02B-720D895712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5400" b="1"/>
              <a:t>Lužine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EB1F36-6308-E702-759E-31CB1D1774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5283" y="1554480"/>
            <a:ext cx="11018520" cy="462248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hr-HR" sz="2600">
                <a:solidFill>
                  <a:srgbClr val="3D3D3D"/>
                </a:solidFill>
                <a:latin typeface="Roboto" pitchFamily="2"/>
              </a:rPr>
              <a:t>U kućanstvu se koriste otopine sapuna i deterdženata, sredstva za odmašćivanje i za odčepljivanje odvoda. </a:t>
            </a:r>
          </a:p>
          <a:p>
            <a:pPr lvl="0">
              <a:lnSpc>
                <a:spcPct val="150000"/>
              </a:lnSpc>
            </a:pPr>
            <a:r>
              <a:rPr lang="hr-HR" sz="2600">
                <a:solidFill>
                  <a:srgbClr val="3D3D3D"/>
                </a:solidFill>
                <a:latin typeface="Roboto" pitchFamily="2"/>
              </a:rPr>
              <a:t>Te tvari sadrže lužine. </a:t>
            </a:r>
          </a:p>
          <a:p>
            <a:pPr lvl="0">
              <a:lnSpc>
                <a:spcPct val="150000"/>
              </a:lnSpc>
            </a:pPr>
            <a:r>
              <a:rPr lang="hr-HR" sz="2600">
                <a:solidFill>
                  <a:srgbClr val="3D3D3D"/>
                </a:solidFill>
                <a:latin typeface="Roboto" pitchFamily="2"/>
              </a:rPr>
              <a:t>Neke su lužine vrlo jake i u radu s njima kao i s kiselinama treba nositi rukavice.</a:t>
            </a:r>
          </a:p>
          <a:p>
            <a:pPr lvl="0">
              <a:lnSpc>
                <a:spcPct val="150000"/>
              </a:lnSpc>
            </a:pPr>
            <a:r>
              <a:rPr lang="hr-HR" sz="2600" b="1">
                <a:solidFill>
                  <a:srgbClr val="3D3D3D"/>
                </a:solidFill>
                <a:latin typeface="Roboto" pitchFamily="2"/>
              </a:rPr>
              <a:t>Indikatori za lužine su crveni lakmusov papir i otopina fenolftaleina.</a:t>
            </a:r>
            <a:endParaRPr lang="hr-HR" sz="2600">
              <a:solidFill>
                <a:srgbClr val="3D3D3D"/>
              </a:solidFill>
              <a:latin typeface="Roboto" pitchFamily="2"/>
            </a:endParaRPr>
          </a:p>
          <a:p>
            <a:pPr lvl="0">
              <a:lnSpc>
                <a:spcPct val="150000"/>
              </a:lnSpc>
            </a:pPr>
            <a:endParaRPr lang="hr-HR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 slici je prikazana polovica crvenog kupusa i tri Erlenmeyerove tikvice. U jednoj je crvena tekućina, u drugoj žuta, a u trećoj plava.Sok crvenog kupusa je prirodni indikator koji u kiselni pocrveni a u lužinama požuti.">
            <a:extLst>
              <a:ext uri="{FF2B5EF4-FFF2-40B4-BE49-F238E27FC236}">
                <a16:creationId xmlns:a16="http://schemas.microsoft.com/office/drawing/2014/main" id="{7354CB86-C8FA-AFD1-DCE1-FF5D2E5F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67095" y="4028975"/>
            <a:ext cx="5524905" cy="28290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86E178-42D3-083D-B12C-385142644A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7769" y="490886"/>
            <a:ext cx="10526033" cy="5686077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Uz plavi i crveni lakmusov papir te uz </a:t>
            </a:r>
            <a:r>
              <a:rPr lang="hr-HR" sz="2400" dirty="0" err="1">
                <a:solidFill>
                  <a:srgbClr val="3D3D3D"/>
                </a:solidFill>
                <a:latin typeface="Roboto" pitchFamily="2"/>
              </a:rPr>
              <a:t>metiloranž</a:t>
            </a: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 i </a:t>
            </a:r>
            <a:r>
              <a:rPr lang="hr-HR" sz="2400" dirty="0" err="1">
                <a:solidFill>
                  <a:srgbClr val="3D3D3D"/>
                </a:solidFill>
                <a:latin typeface="Roboto" pitchFamily="2"/>
              </a:rPr>
              <a:t>fenolftalein</a:t>
            </a: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 postoje i drugi indikatori. </a:t>
            </a:r>
          </a:p>
          <a:p>
            <a:pPr lvl="0">
              <a:lnSpc>
                <a:spcPct val="130000"/>
              </a:lnSpc>
            </a:pP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Najdostupniji nam je</a:t>
            </a:r>
            <a:r>
              <a:rPr lang="hr-HR" sz="2400" b="1" dirty="0">
                <a:solidFill>
                  <a:srgbClr val="3D3D3D"/>
                </a:solidFill>
                <a:latin typeface="Roboto" pitchFamily="2"/>
              </a:rPr>
              <a:t> sok crvenog kupusa</a:t>
            </a: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Crvena boja kupusa potječe od pigmenta koji se nalazi u vakuolama stanica. </a:t>
            </a:r>
          </a:p>
          <a:p>
            <a:pPr lvl="0">
              <a:lnSpc>
                <a:spcPct val="130000"/>
              </a:lnSpc>
            </a:pPr>
            <a:r>
              <a:rPr lang="hr-HR" sz="2400" dirty="0" err="1">
                <a:solidFill>
                  <a:srgbClr val="3D3D3D"/>
                </a:solidFill>
                <a:latin typeface="Roboto" pitchFamily="2"/>
              </a:rPr>
              <a:t>Crvenoljubičasti</a:t>
            </a: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 sok u kiselinama poprima crvenu boju, a u lužinama zelenu do žutu. </a:t>
            </a:r>
          </a:p>
          <a:p>
            <a:pPr lvl="0">
              <a:lnSpc>
                <a:spcPct val="130000"/>
              </a:lnSpc>
            </a:pPr>
            <a:r>
              <a:rPr lang="hr-HR" sz="2400" dirty="0">
                <a:solidFill>
                  <a:srgbClr val="3D3D3D"/>
                </a:solidFill>
                <a:latin typeface="Roboto" pitchFamily="2"/>
              </a:rPr>
              <a:t>Ovisno o jakosti kiseline ili lužine javljaju se različite nijanse boja.</a:t>
            </a:r>
          </a:p>
          <a:p>
            <a:pPr marL="0" lvl="0" indent="0">
              <a:lnSpc>
                <a:spcPct val="130000"/>
              </a:lnSpc>
              <a:buNone/>
            </a:pPr>
            <a:br>
              <a:rPr lang="hr-HR" sz="2400" dirty="0">
                <a:solidFill>
                  <a:srgbClr val="3D3D3D"/>
                </a:solidFill>
                <a:latin typeface="Roboto" pitchFamily="2"/>
              </a:rPr>
            </a:br>
            <a:endParaRPr lang="hr-HR" sz="2400" dirty="0"/>
          </a:p>
        </p:txBody>
      </p:sp>
      <p:sp>
        <p:nvSpPr>
          <p:cNvPr id="4" name="TekstniOkvir 5">
            <a:extLst>
              <a:ext uri="{FF2B5EF4-FFF2-40B4-BE49-F238E27FC236}">
                <a16:creationId xmlns:a16="http://schemas.microsoft.com/office/drawing/2014/main" id="{2BA53155-B9DC-5BA0-54C5-5BAB55078A11}"/>
              </a:ext>
            </a:extLst>
          </p:cNvPr>
          <p:cNvSpPr txBox="1"/>
          <p:nvPr/>
        </p:nvSpPr>
        <p:spPr>
          <a:xfrm>
            <a:off x="741148" y="5303520"/>
            <a:ext cx="667271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Sok crvenog kupusa – prirodni indikator</a:t>
            </a:r>
            <a:endParaRPr lang="hr-HR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223748-8A1B-37CF-7DB7-7B5BF823D8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4098" name="Picture 2" descr="Rezultat slike za indikatori">
            <a:extLst>
              <a:ext uri="{FF2B5EF4-FFF2-40B4-BE49-F238E27FC236}">
                <a16:creationId xmlns:a16="http://schemas.microsoft.com/office/drawing/2014/main" id="{20C29211-3FCD-32C9-899F-D5DAE0B9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340" y="1720146"/>
            <a:ext cx="3299579" cy="34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9F43C8A-1B46-A05A-33CB-A2FF71155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8410"/>
              </p:ext>
            </p:extLst>
          </p:nvPr>
        </p:nvGraphicFramePr>
        <p:xfrm>
          <a:off x="784743" y="2286000"/>
          <a:ext cx="595883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9977C-6810-FC08-5B2B-988840EA04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kstniOkvir 4">
            <a:extLst>
              <a:ext uri="{FF2B5EF4-FFF2-40B4-BE49-F238E27FC236}">
                <a16:creationId xmlns:a16="http://schemas.microsoft.com/office/drawing/2014/main" id="{9D1CDC84-161F-C649-BE6B-D7B69BF824F1}"/>
              </a:ext>
            </a:extLst>
          </p:cNvPr>
          <p:cNvSpPr txBox="1"/>
          <p:nvPr/>
        </p:nvSpPr>
        <p:spPr>
          <a:xfrm>
            <a:off x="838203" y="1260911"/>
            <a:ext cx="10515600" cy="19634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</a:rPr>
              <a:t>Za laboratorije se proizvodi posebni </a:t>
            </a: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</a:rPr>
              <a:t>univerzalni indikatorski papir</a:t>
            </a: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</a:rPr>
              <a:t> kojim se može odrediti je li otopina kisela, neutralna ili lužnata.</a:t>
            </a:r>
            <a:endParaRPr lang="hr-HR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2" descr="Na slici je prikazan univerzalni indikatorski papir narančaste boje kojeg drži ruka kemičara u plavoj zaštitnoj rukavici. Papir je umočen u laboratorijsku čašu u kojoj je svjetložuta otopina. Čaša je postavljena na kvadratnu keramičku bijelu pločicu.Indikatorski narabnčasti papir promjenio je boju u crvenu. Ispod je prikazan krug boja koje pokazuju pH vrijednost. Brojevi pokzuju boje: 1 je crvena, 2 je narančasta, 3 svijetlija narančasta, 5 još svjetlija narančasta, 6 još svijetlija ka žutoj 7 i 8 su nijanse žute, a od 9 do 12 su nijanse zelene do tamno zelene. Brojevi očitavaju pH vrijednost.Univerzalni indikatorski papir pokazuje lužine ,kiseline i neutralne otopine. U kiselinama poprimi cevnu boju a u lužinama plavu boju.U neutralnim otopinama ne mijenja boju.">
            <a:extLst>
              <a:ext uri="{FF2B5EF4-FFF2-40B4-BE49-F238E27FC236}">
                <a16:creationId xmlns:a16="http://schemas.microsoft.com/office/drawing/2014/main" id="{74DD454E-4471-A688-E2FD-74825967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93418" y="3103592"/>
            <a:ext cx="3549636" cy="35819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785428-FF29-5F3C-9D62-ED6130C1F0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Što je pH vrijednost?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228B43-6877-32FF-8FCB-862CC812B61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hr-HR" sz="2800" dirty="0">
                <a:solidFill>
                  <a:schemeClr val="tx1"/>
                </a:solidFill>
                <a:latin typeface="Roboto" pitchFamily="2"/>
              </a:rPr>
              <a:t>pH-vrijednost predstavlja mjeru kiselosti ili lužnatosti neke tvari.</a:t>
            </a:r>
            <a:br>
              <a:rPr lang="hr-HR" sz="2800" dirty="0">
                <a:solidFill>
                  <a:schemeClr val="tx1"/>
                </a:solidFill>
                <a:latin typeface="Roboto" pitchFamily="2"/>
              </a:rPr>
            </a:br>
            <a:r>
              <a:rPr lang="hr-HR" sz="2800" dirty="0">
                <a:solidFill>
                  <a:schemeClr val="tx1"/>
                </a:solidFill>
                <a:latin typeface="Roboto" pitchFamily="2"/>
              </a:rPr>
              <a:t>Mjeri se ljestvicom od 0 do 14. </a:t>
            </a:r>
          </a:p>
          <a:p>
            <a:pPr lvl="0">
              <a:lnSpc>
                <a:spcPct val="150000"/>
              </a:lnSpc>
            </a:pPr>
            <a:r>
              <a:rPr lang="hr-HR" sz="2800" dirty="0">
                <a:solidFill>
                  <a:schemeClr val="tx1"/>
                </a:solidFill>
                <a:latin typeface="Roboto" pitchFamily="2"/>
              </a:rPr>
              <a:t>Vrijednost označava neutralnu tvar primjerice, neutralna je destilirana voda. </a:t>
            </a:r>
          </a:p>
          <a:p>
            <a:pPr lvl="0">
              <a:lnSpc>
                <a:spcPct val="150000"/>
              </a:lnSpc>
            </a:pPr>
            <a:r>
              <a:rPr lang="hr-HR" sz="2800" dirty="0">
                <a:solidFill>
                  <a:schemeClr val="tx1"/>
                </a:solidFill>
                <a:latin typeface="Roboto" pitchFamily="2"/>
              </a:rPr>
              <a:t>pH-vrijednosti manju od 7 imaju kiseline, a pH vrijednost veću od 7 imaju lužine.</a:t>
            </a:r>
          </a:p>
          <a:p>
            <a:pPr marL="0" lvl="0" indent="0" algn="ctr">
              <a:lnSpc>
                <a:spcPct val="150000"/>
              </a:lnSpc>
              <a:buNone/>
            </a:pPr>
            <a:endParaRPr lang="hr-HR" sz="2800" dirty="0">
              <a:solidFill>
                <a:schemeClr val="tx1"/>
              </a:solidFill>
              <a:latin typeface="Roboto" pitchFamily="2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hr-HR" sz="2800" dirty="0">
              <a:solidFill>
                <a:schemeClr val="tx1"/>
              </a:solidFill>
              <a:latin typeface="Roboto" pitchFamily="2"/>
            </a:endParaRPr>
          </a:p>
          <a:p>
            <a:pPr lvl="0">
              <a:lnSpc>
                <a:spcPct val="150000"/>
              </a:lnSpc>
            </a:pP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H metar Brewferm Cobra pH-olovka – brewshop.hr">
            <a:extLst>
              <a:ext uri="{FF2B5EF4-FFF2-40B4-BE49-F238E27FC236}">
                <a16:creationId xmlns:a16="http://schemas.microsoft.com/office/drawing/2014/main" id="{9FC83580-0DF7-861C-5D79-0B254C6D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3462" y="1368536"/>
            <a:ext cx="4350614" cy="43506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2363C6F2-FE5A-A884-1495-B508CEE208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kstniOkvir 5">
            <a:extLst>
              <a:ext uri="{FF2B5EF4-FFF2-40B4-BE49-F238E27FC236}">
                <a16:creationId xmlns:a16="http://schemas.microsoft.com/office/drawing/2014/main" id="{7A589FC0-7FF1-8EE6-A57F-F00A7F5AD447}"/>
              </a:ext>
            </a:extLst>
          </p:cNvPr>
          <p:cNvSpPr txBox="1"/>
          <p:nvPr/>
        </p:nvSpPr>
        <p:spPr>
          <a:xfrm>
            <a:off x="1568918" y="958483"/>
            <a:ext cx="3599846" cy="3418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pH&lt;7 kiselo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pH=7 neutralno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pH&gt;7 lužnato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72FC770-C004-DAF8-4E5D-8FD08C18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50244" y="958483"/>
            <a:ext cx="4730127" cy="47301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F39DF-639F-318A-CAC8-BD0968DAD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Ponavljanje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A13B39-8EB6-F44A-E6B5-29CC28340C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643252"/>
          </a:xfrm>
        </p:spPr>
        <p:txBody>
          <a:bodyPr/>
          <a:lstStyle/>
          <a:p>
            <a:pPr lvl="0"/>
            <a:r>
              <a:rPr lang="hr-HR"/>
              <a:t>Primjeri smjesa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A81E1F-7964-477E-A9AB-42ED30A3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181" y="2468880"/>
            <a:ext cx="5798823" cy="38658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A7013-630D-1718-4F8F-5B2ED73855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20184" y="2468880"/>
            <a:ext cx="5580382" cy="37202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0500F7-1F46-0A69-58DF-967E73213F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6CB4B2-D381-257F-9952-49B8B708C86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Na slici su prikazane tri staklene čaše s istim količinama tekućine. U prvoj je smeđa neprozirna tekućina. U drugoj je tekućina svjetlije smeđe boje i na dnu se vidi smeđi talog. U trećoj je prozirna (bistra) tekućina sa smeđim talogom na dnu.Opisana je sedimentacija (taloženje) tvari otopljene u tekućini i dekantiranje (odlijevanje) vode.">
            <a:extLst>
              <a:ext uri="{FF2B5EF4-FFF2-40B4-BE49-F238E27FC236}">
                <a16:creationId xmlns:a16="http://schemas.microsoft.com/office/drawing/2014/main" id="{5A590CF0-F952-8422-01B5-8EADEBC1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2503" y="0"/>
            <a:ext cx="10287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Dijagram toka: Bušena vrpca 4">
            <a:extLst>
              <a:ext uri="{FF2B5EF4-FFF2-40B4-BE49-F238E27FC236}">
                <a16:creationId xmlns:a16="http://schemas.microsoft.com/office/drawing/2014/main" id="{9742827D-B4C6-D7B6-9276-4A29D74BF2B6}"/>
              </a:ext>
            </a:extLst>
          </p:cNvPr>
          <p:cNvSpPr/>
          <p:nvPr/>
        </p:nvSpPr>
        <p:spPr>
          <a:xfrm>
            <a:off x="1981200" y="163285"/>
            <a:ext cx="5562600" cy="1132115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chemeClr val="tx1"/>
                </a:solidFill>
              </a:rPr>
              <a:t>Što je vidljivo na slikama?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A4259F-BA56-F09D-2203-F82A3AC6B8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000"/>
              <a:t>Je li čisti zrak heterogena ili homogena smjesa?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DB55208B-963B-9188-47AC-374214EF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49" y="3429000"/>
            <a:ext cx="5694682" cy="32032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266A254-75B0-BB3E-089B-9A023EA47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57" y="1654628"/>
            <a:ext cx="3790950" cy="3810000"/>
          </a:xfrm>
          <a:prstGeom prst="rect">
            <a:avLst/>
          </a:prstGeom>
        </p:spPr>
      </p:pic>
      <p:sp>
        <p:nvSpPr>
          <p:cNvPr id="7" name="Pravokutnik: savinuti kut 6">
            <a:extLst>
              <a:ext uri="{FF2B5EF4-FFF2-40B4-BE49-F238E27FC236}">
                <a16:creationId xmlns:a16="http://schemas.microsoft.com/office/drawing/2014/main" id="{4715FA46-1D24-EC40-E9C8-456150B25325}"/>
              </a:ext>
            </a:extLst>
          </p:cNvPr>
          <p:cNvSpPr/>
          <p:nvPr/>
        </p:nvSpPr>
        <p:spPr>
          <a:xfrm>
            <a:off x="4095750" y="1888671"/>
            <a:ext cx="2171699" cy="778329"/>
          </a:xfrm>
          <a:prstGeom prst="foldedCorner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Video prikaz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485F88CD-4D8C-EF74-31EB-2A87BFD56777}"/>
              </a:ext>
            </a:extLst>
          </p:cNvPr>
          <p:cNvSpPr/>
          <p:nvPr/>
        </p:nvSpPr>
        <p:spPr>
          <a:xfrm rot="17675162">
            <a:off x="6775130" y="2353268"/>
            <a:ext cx="417659" cy="7130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7F9D6B-67BF-6C35-DE5F-9D7AF4254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8001000" cy="9579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r-HR" sz="5400" b="1" i="1" dirty="0"/>
              <a:t>Kemijski spojevi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DF73-2C07-3A4B-2B28-64F1EFC7BED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r-HR" dirty="0">
                <a:solidFill>
                  <a:srgbClr val="3D3D3D"/>
                </a:solidFill>
                <a:latin typeface="Roboto" pitchFamily="2"/>
              </a:rPr>
              <a:t>Spajanjem elementarnih tvari mogu se dobiti </a:t>
            </a:r>
            <a:r>
              <a:rPr lang="hr-HR" b="1" dirty="0">
                <a:solidFill>
                  <a:srgbClr val="3D3D3D"/>
                </a:solidFill>
                <a:latin typeface="Roboto" pitchFamily="2"/>
              </a:rPr>
              <a:t>kemijski spojevi</a:t>
            </a:r>
            <a:r>
              <a:rPr lang="hr-HR" dirty="0">
                <a:solidFill>
                  <a:srgbClr val="3D3D3D"/>
                </a:solidFill>
                <a:latin typeface="Roboto" pitchFamily="2"/>
              </a:rPr>
              <a:t>. Oni imaju drugačija svojstva od tvari od kojih su nastali.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66F2CE8-9999-F768-ABF5-5B3899C1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4" y="3136446"/>
            <a:ext cx="3225895" cy="3209925"/>
          </a:xfrm>
          <a:prstGeom prst="rect">
            <a:avLst/>
          </a:prstGeom>
        </p:spPr>
      </p:pic>
      <p:sp>
        <p:nvSpPr>
          <p:cNvPr id="7" name="Dijagram toka: Bušena vrpca 6">
            <a:extLst>
              <a:ext uri="{FF2B5EF4-FFF2-40B4-BE49-F238E27FC236}">
                <a16:creationId xmlns:a16="http://schemas.microsoft.com/office/drawing/2014/main" id="{FD8644DB-35C9-D202-503F-438AC5992205}"/>
              </a:ext>
            </a:extLst>
          </p:cNvPr>
          <p:cNvSpPr/>
          <p:nvPr/>
        </p:nvSpPr>
        <p:spPr>
          <a:xfrm>
            <a:off x="1532164" y="3657600"/>
            <a:ext cx="4403272" cy="1866900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Kako nastaje cinkov sulfid?</a:t>
            </a:r>
          </a:p>
          <a:p>
            <a:pPr algn="ctr"/>
            <a:r>
              <a:rPr lang="hr-HR" sz="2400" b="1" dirty="0"/>
              <a:t>Pogledajmo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F78AC311-DD43-F62B-5E03-2827FEE48C7F}"/>
              </a:ext>
            </a:extLst>
          </p:cNvPr>
          <p:cNvSpPr/>
          <p:nvPr/>
        </p:nvSpPr>
        <p:spPr>
          <a:xfrm>
            <a:off x="6096000" y="4321629"/>
            <a:ext cx="805543" cy="468085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7AE7263F-9892-5F76-EF20-F778FE88D9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6428" y="914399"/>
            <a:ext cx="9601200" cy="42127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sz="2800" dirty="0"/>
              <a:t>Cink i sumpor su elementarne tvari, a cinkov sulfid je spoj.</a:t>
            </a:r>
          </a:p>
          <a:p>
            <a:pPr lvl="0"/>
            <a:endParaRPr lang="hr-HR" sz="2800" dirty="0"/>
          </a:p>
          <a:p>
            <a:pPr lvl="0"/>
            <a:r>
              <a:rPr lang="hr-HR" sz="2800" dirty="0"/>
              <a:t>Kemijsku promjenu možemo predočiti kao zapis:</a:t>
            </a:r>
          </a:p>
          <a:p>
            <a:pPr lvl="0"/>
            <a:endParaRPr lang="hr-HR" sz="2800" dirty="0"/>
          </a:p>
          <a:p>
            <a:pPr marL="0" lvl="0" indent="0">
              <a:buNone/>
            </a:pPr>
            <a:r>
              <a:rPr lang="hr-HR" sz="2800" dirty="0">
                <a:solidFill>
                  <a:srgbClr val="3D3D3D"/>
                </a:solidFill>
                <a:latin typeface="MathJax_SansSerif"/>
              </a:rPr>
              <a:t>		</a:t>
            </a:r>
            <a:r>
              <a:rPr lang="hr-HR" sz="2800" dirty="0" err="1">
                <a:solidFill>
                  <a:srgbClr val="3D3D3D"/>
                </a:solidFill>
                <a:latin typeface="MathJax_SansSerif"/>
              </a:rPr>
              <a:t>cink+sumpor</a:t>
            </a:r>
            <a:r>
              <a:rPr lang="hr-HR" sz="2800" dirty="0" err="1">
                <a:solidFill>
                  <a:srgbClr val="3D3D3D"/>
                </a:solidFill>
                <a:latin typeface="MathJax_Main"/>
              </a:rPr>
              <a:t>⟶</a:t>
            </a:r>
            <a:r>
              <a:rPr lang="hr-HR" sz="2800" dirty="0" err="1">
                <a:solidFill>
                  <a:srgbClr val="3D3D3D"/>
                </a:solidFill>
                <a:latin typeface="MathJax_SansSerif"/>
              </a:rPr>
              <a:t>cinkov</a:t>
            </a:r>
            <a:r>
              <a:rPr lang="hr-HR" sz="2800" dirty="0">
                <a:solidFill>
                  <a:srgbClr val="3D3D3D"/>
                </a:solidFill>
                <a:latin typeface="Roboto" pitchFamily="2"/>
              </a:rPr>
              <a:t> </a:t>
            </a:r>
            <a:r>
              <a:rPr lang="hr-HR" sz="2800" dirty="0">
                <a:solidFill>
                  <a:srgbClr val="3D3D3D"/>
                </a:solidFill>
                <a:latin typeface="MathJax_SansSerif"/>
              </a:rPr>
              <a:t>sulfid</a:t>
            </a:r>
            <a:br>
              <a:rPr lang="hr-HR" sz="2800" dirty="0"/>
            </a:br>
            <a:endParaRPr lang="hr-HR" sz="2800" dirty="0"/>
          </a:p>
          <a:p>
            <a:pPr marL="0" lvl="0" indent="0">
              <a:buNone/>
            </a:pPr>
            <a:endParaRPr lang="hr-HR" sz="2800" dirty="0"/>
          </a:p>
          <a:p>
            <a:pPr lvl="0">
              <a:lnSpc>
                <a:spcPct val="170000"/>
              </a:lnSpc>
            </a:pPr>
            <a:r>
              <a:rPr lang="hr-HR" sz="2800" dirty="0"/>
              <a:t>Kemijski spojevi su čiste tvari koje određenim postupcima možemo rastaviti na jednostavnije tvari.</a:t>
            </a:r>
          </a:p>
        </p:txBody>
      </p:sp>
      <p:pic>
        <p:nvPicPr>
          <p:cNvPr id="3" name="Picture 3" descr="Cink – Wikipedija">
            <a:extLst>
              <a:ext uri="{FF2B5EF4-FFF2-40B4-BE49-F238E27FC236}">
                <a16:creationId xmlns:a16="http://schemas.microsoft.com/office/drawing/2014/main" id="{76BC6990-33B8-FF70-8AFE-CEC92632D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7943" y="1294262"/>
            <a:ext cx="3331029" cy="254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375FF29B-7503-9037-D2AB-FA88DC2E47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467358"/>
            <a:ext cx="10515600" cy="5709605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hr-HR" dirty="0">
                <a:solidFill>
                  <a:srgbClr val="3D3D3D"/>
                </a:solidFill>
                <a:latin typeface="Roboto" pitchFamily="2"/>
              </a:rPr>
              <a:t>Voda je kemijski spoj. </a:t>
            </a:r>
          </a:p>
          <a:p>
            <a:pPr lvl="0">
              <a:lnSpc>
                <a:spcPct val="200000"/>
              </a:lnSpc>
            </a:pPr>
            <a:r>
              <a:rPr lang="hr-HR" dirty="0">
                <a:solidFill>
                  <a:srgbClr val="3D3D3D"/>
                </a:solidFill>
                <a:latin typeface="Roboto" pitchFamily="2"/>
              </a:rPr>
              <a:t>U prirodi se ne javlja u čistom stanju jer su u njoj otopljene različite tvari. </a:t>
            </a:r>
          </a:p>
          <a:p>
            <a:pPr lvl="0">
              <a:lnSpc>
                <a:spcPct val="200000"/>
              </a:lnSpc>
            </a:pPr>
            <a:r>
              <a:rPr lang="hr-HR" dirty="0">
                <a:solidFill>
                  <a:srgbClr val="3D3D3D"/>
                </a:solidFill>
                <a:latin typeface="Roboto" pitchFamily="2"/>
              </a:rPr>
              <a:t>Za kemijske pokuse koristi se kemijski čista voda. </a:t>
            </a:r>
          </a:p>
          <a:p>
            <a:pPr lvl="0">
              <a:lnSpc>
                <a:spcPct val="200000"/>
              </a:lnSpc>
            </a:pPr>
            <a:r>
              <a:rPr lang="hr-HR" dirty="0">
                <a:solidFill>
                  <a:srgbClr val="3D3D3D"/>
                </a:solidFill>
                <a:latin typeface="Roboto" pitchFamily="2"/>
              </a:rPr>
              <a:t>Ona se dobiva procesom destilacije pa se naziva </a:t>
            </a:r>
            <a:r>
              <a:rPr lang="hr-HR" b="1" dirty="0">
                <a:solidFill>
                  <a:srgbClr val="3D3D3D"/>
                </a:solidFill>
                <a:latin typeface="Roboto" pitchFamily="2"/>
              </a:rPr>
              <a:t>destilirana voda.</a:t>
            </a:r>
            <a:r>
              <a:rPr lang="hr-HR" dirty="0">
                <a:solidFill>
                  <a:srgbClr val="3D3D3D"/>
                </a:solidFill>
                <a:latin typeface="Roboto" pitchFamily="2"/>
              </a:rPr>
              <a:t> </a:t>
            </a:r>
          </a:p>
          <a:p>
            <a:pPr lvl="0">
              <a:lnSpc>
                <a:spcPct val="200000"/>
              </a:lnSpc>
            </a:pPr>
            <a:r>
              <a:rPr lang="hr-HR" dirty="0">
                <a:solidFill>
                  <a:srgbClr val="3D3D3D"/>
                </a:solidFill>
                <a:latin typeface="Roboto" pitchFamily="2"/>
              </a:rPr>
              <a:t>Od čega se sastoji destilirana voda?</a:t>
            </a:r>
            <a:endParaRPr lang="hr-HR" dirty="0"/>
          </a:p>
        </p:txBody>
      </p:sp>
      <p:pic>
        <p:nvPicPr>
          <p:cNvPr id="3" name="Picture 2" descr="Svjetski dan voda: voda za sve! | Novosti.hr">
            <a:extLst>
              <a:ext uri="{FF2B5EF4-FFF2-40B4-BE49-F238E27FC236}">
                <a16:creationId xmlns:a16="http://schemas.microsoft.com/office/drawing/2014/main" id="{6023C0D2-60C5-322C-7F11-F3DC4A37E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3429000"/>
            <a:ext cx="5023387" cy="333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zultat slike za destilirana voda">
            <a:extLst>
              <a:ext uri="{FF2B5EF4-FFF2-40B4-BE49-F238E27FC236}">
                <a16:creationId xmlns:a16="http://schemas.microsoft.com/office/drawing/2014/main" id="{47D409F5-B6D0-8E62-E3F7-61836735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49" y="4200900"/>
            <a:ext cx="2558822" cy="255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2D05644E-0C44-4B4E-50FE-F6E24ED566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8044" y="1139827"/>
            <a:ext cx="10754358" cy="2289172"/>
          </a:xfrm>
          <a:gradFill>
            <a:gsLst>
              <a:gs pos="0">
                <a:srgbClr val="D2D2D2"/>
              </a:gs>
              <a:gs pos="100000">
                <a:srgbClr val="C8C8C8"/>
              </a:gs>
            </a:gsLst>
            <a:lin ang="5400000"/>
          </a:gradFill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2800" dirty="0">
                <a:solidFill>
                  <a:srgbClr val="3D3D3D"/>
                </a:solidFill>
                <a:latin typeface="Roboto" pitchFamily="2"/>
              </a:rPr>
              <a:t>Voda je kemijski spoj, složena čista tvar koja se može rastaviti na jednostavne čiste tvari – kemijske elemente, vodik i kisik.</a:t>
            </a:r>
          </a:p>
          <a:p>
            <a:pPr lvl="0">
              <a:lnSpc>
                <a:spcPct val="150000"/>
              </a:lnSpc>
            </a:pPr>
            <a:r>
              <a:rPr lang="hr-HR" sz="2800" dirty="0">
                <a:solidFill>
                  <a:srgbClr val="3D3D3D"/>
                </a:solidFill>
                <a:latin typeface="Roboto" pitchFamily="2"/>
              </a:rPr>
              <a:t> Plin koji gori je vodik, a plin koji podržava gorenje je kisik.</a:t>
            </a:r>
            <a:endParaRPr lang="hr-HR" sz="2800" dirty="0"/>
          </a:p>
        </p:txBody>
      </p:sp>
      <p:pic>
        <p:nvPicPr>
          <p:cNvPr id="3" name="Picture 2" descr="Infekcije mokraćnih putova i prehrana - Voda - PLIVAzdravlje">
            <a:extLst>
              <a:ext uri="{FF2B5EF4-FFF2-40B4-BE49-F238E27FC236}">
                <a16:creationId xmlns:a16="http://schemas.microsoft.com/office/drawing/2014/main" id="{4AC7B3E2-BAB1-9E70-2DBA-EA5BE9B7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17080" y="3760660"/>
            <a:ext cx="3066548" cy="306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Rezultat slike za vatra">
            <a:extLst>
              <a:ext uri="{FF2B5EF4-FFF2-40B4-BE49-F238E27FC236}">
                <a16:creationId xmlns:a16="http://schemas.microsoft.com/office/drawing/2014/main" id="{61A0E140-42C2-660E-11DF-4807BD2E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90" y="3811146"/>
            <a:ext cx="2377168" cy="296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: zakrivljeno prema dolje 3">
            <a:extLst>
              <a:ext uri="{FF2B5EF4-FFF2-40B4-BE49-F238E27FC236}">
                <a16:creationId xmlns:a16="http://schemas.microsoft.com/office/drawing/2014/main" id="{4FCF7DC6-F536-83E9-6439-598612A19318}"/>
              </a:ext>
            </a:extLst>
          </p:cNvPr>
          <p:cNvSpPr/>
          <p:nvPr/>
        </p:nvSpPr>
        <p:spPr>
          <a:xfrm>
            <a:off x="4690213" y="3279195"/>
            <a:ext cx="1622992" cy="732241"/>
          </a:xfrm>
          <a:prstGeom prst="curved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FDCF7A86-BA9C-1513-7C8F-18EFD126A0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4856" y="1239524"/>
            <a:ext cx="10622283" cy="4937439"/>
          </a:xfrm>
        </p:spPr>
        <p:txBody>
          <a:bodyPr>
            <a:normAutofit lnSpcReduction="10000"/>
          </a:bodyPr>
          <a:lstStyle/>
          <a:p>
            <a:pPr lvl="0"/>
            <a:r>
              <a:rPr lang="hr-HR" sz="3200" dirty="0"/>
              <a:t>Razlaganje vode na vodik i kisik može se predočiti kao zapis:</a:t>
            </a:r>
          </a:p>
          <a:p>
            <a:pPr lvl="0"/>
            <a:endParaRPr lang="hr-HR" sz="3200" dirty="0"/>
          </a:p>
          <a:p>
            <a:pPr marL="0" lvl="0" indent="0">
              <a:buNone/>
            </a:pPr>
            <a:r>
              <a:rPr lang="hr-HR" sz="3200" dirty="0"/>
              <a:t>	voda⟶ vodik + kisik</a:t>
            </a:r>
          </a:p>
          <a:p>
            <a:pPr marL="0" lvl="0" indent="0">
              <a:buNone/>
            </a:pPr>
            <a:endParaRPr lang="hr-HR" sz="3200" dirty="0"/>
          </a:p>
          <a:p>
            <a:pPr lvl="0"/>
            <a:r>
              <a:rPr lang="hr-HR" sz="3200" dirty="0"/>
              <a:t>Rastavljanje neke tvari djelovanjem istosmjerne električne struje naziva se elektroliza.</a:t>
            </a:r>
          </a:p>
          <a:p>
            <a:pPr lvl="0"/>
            <a:r>
              <a:rPr lang="hr-HR" sz="3200" dirty="0"/>
              <a:t> Elektrolizom vode nastaje dvostruko više vodika nego kisika.</a:t>
            </a:r>
          </a:p>
        </p:txBody>
      </p:sp>
      <p:pic>
        <p:nvPicPr>
          <p:cNvPr id="3" name="Picture 4" descr="Peovica">
            <a:extLst>
              <a:ext uri="{FF2B5EF4-FFF2-40B4-BE49-F238E27FC236}">
                <a16:creationId xmlns:a16="http://schemas.microsoft.com/office/drawing/2014/main" id="{5E94B6C7-FCB9-73A1-3D11-F7B1E2AF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2648" y="5483768"/>
            <a:ext cx="6406697" cy="13171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76" name="Picture 4" descr="Rezultat slike za voda vodik i kisik">
            <a:extLst>
              <a:ext uri="{FF2B5EF4-FFF2-40B4-BE49-F238E27FC236}">
                <a16:creationId xmlns:a16="http://schemas.microsoft.com/office/drawing/2014/main" id="{76D9FB3B-953D-7090-4C89-DF45050F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1863499"/>
            <a:ext cx="413385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2F54EA4A-9CF7-A92A-400E-7C40D8010B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2562" y="284478"/>
            <a:ext cx="11785601" cy="6360164"/>
          </a:xfr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lvl="0" indent="0">
              <a:buNone/>
            </a:pPr>
            <a:r>
              <a:rPr lang="hr-HR" b="1" dirty="0">
                <a:solidFill>
                  <a:srgbClr val="3D3D3D"/>
                </a:solidFill>
                <a:latin typeface="Roboto" pitchFamily="2"/>
              </a:rPr>
              <a:t>Razvrstaj navedene čiste tvari na kemijske elemente i kemijske spojeve.</a:t>
            </a: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0" lvl="0" indent="0">
              <a:buNone/>
            </a:pPr>
            <a:r>
              <a:rPr lang="hr-HR" sz="3600" dirty="0"/>
              <a:t>Kemijski elementi </a:t>
            </a: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0" lvl="0" indent="0">
              <a:buNone/>
            </a:pPr>
            <a:r>
              <a:rPr lang="hr-HR" sz="3600" dirty="0"/>
              <a:t>Kemijski spojevi</a:t>
            </a:r>
          </a:p>
        </p:txBody>
      </p:sp>
      <p:sp>
        <p:nvSpPr>
          <p:cNvPr id="3" name="Pravokutnik 3">
            <a:extLst>
              <a:ext uri="{FF2B5EF4-FFF2-40B4-BE49-F238E27FC236}">
                <a16:creationId xmlns:a16="http://schemas.microsoft.com/office/drawing/2014/main" id="{24995737-084D-D76D-A77A-6BD451ED31BF}"/>
              </a:ext>
            </a:extLst>
          </p:cNvPr>
          <p:cNvSpPr/>
          <p:nvPr/>
        </p:nvSpPr>
        <p:spPr>
          <a:xfrm>
            <a:off x="6959598" y="1127756"/>
            <a:ext cx="2844798" cy="5120640"/>
          </a:xfrm>
          <a:prstGeom prst="rect">
            <a:avLst/>
          </a:prstGeom>
          <a:solidFill>
            <a:srgbClr val="D0CECE"/>
          </a:solidFill>
          <a:ln w="12701" cap="flat">
            <a:solidFill>
              <a:srgbClr val="E7E6E6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Voda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Glukoza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Kisik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Brom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Vodik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Modra galica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Cinkov sulfid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Ugljikov dioksid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Sumpor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Ugljikov monoksid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Bakrov (II) sulfat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EFF3E12-2570-4917-A010-7F986573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8513" y="3992883"/>
            <a:ext cx="4297680" cy="28651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DFA649CE-070C-BE57-DBA1-ED2D975997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900" b="1">
                <a:solidFill>
                  <a:srgbClr val="3D3D3D"/>
                </a:solidFill>
                <a:latin typeface="Roboto" pitchFamily="2"/>
              </a:rPr>
              <a:t>Kakvi mogu biti kemijski spojevi?</a:t>
            </a:r>
            <a:br>
              <a:rPr lang="hr-HR" sz="2900" b="1">
                <a:solidFill>
                  <a:srgbClr val="3D3D3D"/>
                </a:solidFill>
                <a:latin typeface="Roboto" pitchFamily="2"/>
              </a:rPr>
            </a:br>
            <a:br>
              <a:rPr lang="hr-HR" sz="2900"/>
            </a:br>
            <a:endParaRPr lang="hr-HR" sz="290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ED6F28E-70FF-A1B4-E0DD-5464D94C76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8957" y="1178561"/>
            <a:ext cx="10784845" cy="49984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2800" dirty="0"/>
              <a:t>Kemijski spojevi jako se razlikuju po svojim fizikalnim i kemijskim svojstvima. </a:t>
            </a:r>
          </a:p>
          <a:p>
            <a:pPr lvl="0">
              <a:lnSpc>
                <a:spcPct val="150000"/>
              </a:lnSpc>
            </a:pPr>
            <a:r>
              <a:rPr lang="hr-HR" sz="2800" dirty="0"/>
              <a:t>I kod kuće i u laboratoriju često smo u kontaktu sa spojevima koji se mogu podijeliti u tri velike skupine: kiseline, lužine, i soli.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956EB9CC-2445-AFBA-E71F-0EC44C036119}"/>
              </a:ext>
            </a:extLst>
          </p:cNvPr>
          <p:cNvSpPr/>
          <p:nvPr/>
        </p:nvSpPr>
        <p:spPr>
          <a:xfrm rot="1829392">
            <a:off x="7000960" y="3992883"/>
            <a:ext cx="284478" cy="436882"/>
          </a:xfrm>
          <a:custGeom>
            <a:avLst>
              <a:gd name="f0" fmla="val 1456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472C4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33EC7D-E018-A9A2-75E2-66DF4792AF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695642-D261-B4BB-0EBC-66597781ED0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Na slici je prikazan plavi lakmus papir umočen u kiselinu u staklenoj posudi. U kiselini plavi lakmus papir pocrveni.">
            <a:extLst>
              <a:ext uri="{FF2B5EF4-FFF2-40B4-BE49-F238E27FC236}">
                <a16:creationId xmlns:a16="http://schemas.microsoft.com/office/drawing/2014/main" id="{3CAEA972-6EF6-6983-6A7D-DDF24C32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807" y="1017815"/>
            <a:ext cx="6217920" cy="41452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Na slici je prikazana staklena bočica koa se pri vrhu suzuje. U njoj se nalazi žuta tekućina metiloranža.">
            <a:extLst>
              <a:ext uri="{FF2B5EF4-FFF2-40B4-BE49-F238E27FC236}">
                <a16:creationId xmlns:a16="http://schemas.microsoft.com/office/drawing/2014/main" id="{621FDFF2-200A-236F-7D3E-975556BAF3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1428750"/>
            <a:ext cx="3281598" cy="49240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Na slici je prikazana bočica s crvenom tekućinom.Metiloranž je promijenio boju u kiseloj otopini u crvenu boju.">
            <a:extLst>
              <a:ext uri="{FF2B5EF4-FFF2-40B4-BE49-F238E27FC236}">
                <a16:creationId xmlns:a16="http://schemas.microsoft.com/office/drawing/2014/main" id="{EEF3DF5E-7956-992F-3F31-6D3115AA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5281" y="2194560"/>
            <a:ext cx="2464637" cy="36982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9DB105D-5184-4D62-5067-AF89F056AB18}"/>
              </a:ext>
            </a:extLst>
          </p:cNvPr>
          <p:cNvSpPr/>
          <p:nvPr/>
        </p:nvSpPr>
        <p:spPr>
          <a:xfrm>
            <a:off x="423950" y="80609"/>
            <a:ext cx="5246914" cy="9035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Što smo dokazali na slikama?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Žetva</Template>
  <TotalTime>26</TotalTime>
  <Words>586</Words>
  <Application>Microsoft Office PowerPoint</Application>
  <PresentationFormat>Široki zaslon</PresentationFormat>
  <Paragraphs>83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Franklin Gothic Book</vt:lpstr>
      <vt:lpstr>MathJax_Main</vt:lpstr>
      <vt:lpstr>MathJax_SansSerif</vt:lpstr>
      <vt:lpstr>Roboto</vt:lpstr>
      <vt:lpstr>Žetva</vt:lpstr>
      <vt:lpstr>PowerPoint prezentacija</vt:lpstr>
      <vt:lpstr>Kemijski spojevi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Kakvi mogu biti kemijski spojevi?  </vt:lpstr>
      <vt:lpstr>PowerPoint prezentacija</vt:lpstr>
      <vt:lpstr>Lužine</vt:lpstr>
      <vt:lpstr>PowerPoint prezentacija</vt:lpstr>
      <vt:lpstr>PowerPoint prezentacija</vt:lpstr>
      <vt:lpstr>PowerPoint prezentacija</vt:lpstr>
      <vt:lpstr>Što je pH vrijednost?</vt:lpstr>
      <vt:lpstr>PowerPoint prezentacija</vt:lpstr>
      <vt:lpstr>Ponavljanje </vt:lpstr>
      <vt:lpstr>PowerPoint prezentacija</vt:lpstr>
      <vt:lpstr>Je li čisti zrak heterogena ili homogena smjesa?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Vedrana Božić</dc:creator>
  <cp:lastModifiedBy>Vedrana Božić</cp:lastModifiedBy>
  <cp:revision>12</cp:revision>
  <dcterms:created xsi:type="dcterms:W3CDTF">2025-02-26T11:20:13Z</dcterms:created>
  <dcterms:modified xsi:type="dcterms:W3CDTF">2025-02-26T11:46:16Z</dcterms:modified>
</cp:coreProperties>
</file>