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0" r:id="rId2"/>
    <p:sldId id="260" r:id="rId3"/>
    <p:sldId id="264" r:id="rId4"/>
    <p:sldId id="257" r:id="rId5"/>
    <p:sldId id="261" r:id="rId6"/>
    <p:sldId id="268" r:id="rId7"/>
    <p:sldId id="259" r:id="rId8"/>
    <p:sldId id="262" r:id="rId9"/>
    <p:sldId id="263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CE4623-D9FE-C39D-97B6-393FB5A5A317}" v="48" dt="2025-02-27T09:24:30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drana Božić" userId="f9da330260737817" providerId="Windows Live" clId="Web-{53CE4623-D9FE-C39D-97B6-393FB5A5A317}"/>
    <pc:docChg chg="addSld modSld sldOrd">
      <pc:chgData name="Vedrana Božić" userId="f9da330260737817" providerId="Windows Live" clId="Web-{53CE4623-D9FE-C39D-97B6-393FB5A5A317}" dt="2025-02-27T09:24:26.208" v="46" actId="20577"/>
      <pc:docMkLst>
        <pc:docMk/>
      </pc:docMkLst>
      <pc:sldChg chg="addSp modSp new ord">
        <pc:chgData name="Vedrana Božić" userId="f9da330260737817" providerId="Windows Live" clId="Web-{53CE4623-D9FE-C39D-97B6-393FB5A5A317}" dt="2025-02-27T09:24:26.208" v="46" actId="20577"/>
        <pc:sldMkLst>
          <pc:docMk/>
          <pc:sldMk cId="1114405021" sldId="270"/>
        </pc:sldMkLst>
        <pc:spChg chg="add mod">
          <ac:chgData name="Vedrana Božić" userId="f9da330260737817" providerId="Windows Live" clId="Web-{53CE4623-D9FE-C39D-97B6-393FB5A5A317}" dt="2025-02-27T09:24:26.208" v="46" actId="20577"/>
          <ac:spMkLst>
            <pc:docMk/>
            <pc:sldMk cId="1114405021" sldId="270"/>
            <ac:spMk id="4" creationId="{692A037B-8AE4-A026-497A-5AE21ED6DC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73A9C-C311-4E84-8247-E4790A212AA2}" type="datetimeFigureOut">
              <a:rPr lang="hr-HR" smtClean="0"/>
              <a:t>27.2.2025.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BED19-30BC-41F2-A622-50D6D79522F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37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2050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9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0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92235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3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0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5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254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276B543-1C79-46A7-B597-23DD89C055B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158E7A9B-BBB1-4F60-8BB7-B3DF7277F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968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0FDFA3-6E25-70E9-2788-D07F3C50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5AA3A6-FCA0-6B64-1A28-8E41C4E90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692A037B-8AE4-A026-497A-5AE21ED6DC3A}"/>
              </a:ext>
            </a:extLst>
          </p:cNvPr>
          <p:cNvSpPr>
            <a:spLocks noGrp="1"/>
          </p:cNvSpPr>
          <p:nvPr/>
        </p:nvSpPr>
        <p:spPr>
          <a:xfrm>
            <a:off x="673446" y="686683"/>
            <a:ext cx="8301681" cy="540790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Autor: </a:t>
            </a:r>
            <a:r>
              <a:rPr lang="hr-HR" sz="3600" b="1" dirty="0"/>
              <a:t>Vedrana Božić, </a:t>
            </a:r>
            <a:r>
              <a:rPr lang="hr-HR" sz="3600" b="1" dirty="0" err="1"/>
              <a:t>mag.ing.techn.aliment</a:t>
            </a:r>
            <a:r>
              <a:rPr lang="hr-HR" sz="3600" b="1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Zanimanje: </a:t>
            </a:r>
            <a:r>
              <a:rPr lang="hr-HR" sz="3600" b="1" dirty="0"/>
              <a:t>mesar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Nastavni predmet: </a:t>
            </a:r>
            <a:r>
              <a:rPr lang="hr-HR" sz="3600" b="1" dirty="0"/>
              <a:t>Osnove prirodnih znanosti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Razred u kojemu se obrađuje nastavni sadržaj: </a:t>
            </a:r>
            <a:r>
              <a:rPr lang="hr-HR" sz="3600" b="1" dirty="0"/>
              <a:t>prvi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Nastavna jedinica: </a:t>
            </a:r>
            <a:r>
              <a:rPr lang="hr-H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Gradivne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tvari, izvori i podjela bjelančevina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4405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Podjela bjelančevina</a:t>
            </a:r>
          </a:p>
        </p:txBody>
      </p:sp>
      <p:sp>
        <p:nvSpPr>
          <p:cNvPr id="3" name="Rectangle 2"/>
          <p:cNvSpPr/>
          <p:nvPr/>
        </p:nvSpPr>
        <p:spPr>
          <a:xfrm>
            <a:off x="326942" y="1916832"/>
            <a:ext cx="7053370" cy="31085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2800" b="1" dirty="0"/>
              <a:t>Prema podrijetlu:</a:t>
            </a:r>
            <a:endParaRPr lang="hr-HR" sz="2800" dirty="0"/>
          </a:p>
          <a:p>
            <a:pPr marL="514350" lvl="0" indent="-514350">
              <a:buAutoNum type="arabicPeriod"/>
            </a:pPr>
            <a:r>
              <a:rPr lang="hr-HR" sz="2800" i="1" dirty="0"/>
              <a:t>Bjelančevine biljnog podrijetla (vegetabilne)</a:t>
            </a:r>
          </a:p>
          <a:p>
            <a:pPr lvl="0"/>
            <a:endParaRPr lang="hr-HR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hr-HR" sz="2800" dirty="0"/>
              <a:t>nalaze se najviše u soji, grahu, grašku, leći, bobu, slanutku, orasima, lješnjacima, bademima, pekarskim proizvodima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97694"/>
            <a:ext cx="3181350" cy="1438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 descr="Image result for bademi ora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47" y="4725144"/>
            <a:ext cx="3219853" cy="1749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607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626468" y="696821"/>
            <a:ext cx="7488832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r-HR" sz="3200" i="1" dirty="0"/>
              <a:t>2. Bjelančevine životinjskog (animalnog) podrijetla</a:t>
            </a:r>
            <a:endParaRPr lang="hr-HR" sz="3200" dirty="0"/>
          </a:p>
          <a:p>
            <a:endParaRPr lang="hr-HR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hr-HR" sz="3200" dirty="0"/>
              <a:t>nalaze se u : mesu i prerađevinama, mlijeku i prerađevinama, ribi i prerađevinama,  jajima i prerađevinama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33055"/>
            <a:ext cx="3888432" cy="21950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511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20587"/>
            <a:ext cx="8316416" cy="876165"/>
          </a:xfrm>
        </p:spPr>
        <p:txBody>
          <a:bodyPr>
            <a:normAutofit/>
          </a:bodyPr>
          <a:lstStyle/>
          <a:p>
            <a:r>
              <a:rPr lang="hr-HR" sz="3600" dirty="0"/>
              <a:t>Važnije bjelančevine u prehrani i čovjeku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1772816"/>
            <a:ext cx="8064896" cy="35196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632423"/>
                </a:solidFill>
                <a:latin typeface="+mj-lt"/>
                <a:ea typeface="Times New Roman"/>
                <a:cs typeface="Times New Roman"/>
              </a:rPr>
              <a:t>Albumin (</a:t>
            </a: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mlijeko, jaje, meso, riba, povrće, žitarice)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Globulin (jaje, meso, žitarice, riba)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E36C0A"/>
                </a:solidFill>
                <a:latin typeface="+mj-lt"/>
                <a:ea typeface="Times New Roman"/>
                <a:cs typeface="Times New Roman"/>
              </a:rPr>
              <a:t>Glutenin i glijadin </a:t>
            </a: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( žitarice i sve od brašna)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Kolagen ( koža, tetive, kosti, hrskavica)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Kazein ( mlijeko, sir, fermentirani mliječni proizvodi)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FF0000"/>
                </a:solidFill>
                <a:latin typeface="+mj-lt"/>
                <a:ea typeface="Times New Roman"/>
                <a:cs typeface="Times New Roman"/>
              </a:rPr>
              <a:t>Hemoglobin </a:t>
            </a: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(krv)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hr-HR" sz="2800" dirty="0">
                <a:solidFill>
                  <a:srgbClr val="00B050"/>
                </a:solidFill>
                <a:latin typeface="+mj-lt"/>
                <a:ea typeface="Times New Roman"/>
                <a:cs typeface="Times New Roman"/>
              </a:rPr>
              <a:t>Klorofil </a:t>
            </a:r>
            <a:r>
              <a:rPr lang="hr-HR" sz="2800" dirty="0">
                <a:solidFill>
                  <a:srgbClr val="292929"/>
                </a:solidFill>
                <a:latin typeface="+mj-lt"/>
                <a:ea typeface="Times New Roman"/>
                <a:cs typeface="Times New Roman"/>
              </a:rPr>
              <a:t>(pigment u zelenom povrću)</a:t>
            </a:r>
            <a:endParaRPr lang="hr-HR" sz="2000" dirty="0">
              <a:latin typeface="+mj-lt"/>
              <a:ea typeface="Times New Roman"/>
              <a:cs typeface="Times New Roman"/>
            </a:endParaRPr>
          </a:p>
        </p:txBody>
      </p:sp>
      <p:pic>
        <p:nvPicPr>
          <p:cNvPr id="9218" name="Picture 2" descr="Image result for salat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64789"/>
            <a:ext cx="3563888" cy="222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3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693A1A51-C604-CE0E-28AC-2D70EA2C8712}"/>
              </a:ext>
            </a:extLst>
          </p:cNvPr>
          <p:cNvSpPr/>
          <p:nvPr/>
        </p:nvSpPr>
        <p:spPr>
          <a:xfrm>
            <a:off x="395536" y="870653"/>
            <a:ext cx="8748464" cy="5976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hr-HR" sz="2400" dirty="0"/>
              <a:t>Zaokruži istinitost tvrdnji: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hr-HR" sz="2400" dirty="0"/>
              <a:t>Bjelančevine izgrađuju kosti i hormone TOČNO        NETOČNO</a:t>
            </a:r>
          </a:p>
          <a:p>
            <a:pPr marL="342900" indent="-342900">
              <a:lnSpc>
                <a:spcPct val="150000"/>
              </a:lnSpc>
              <a:buFontTx/>
              <a:buAutoNum type="alphaLcParenR"/>
            </a:pPr>
            <a:r>
              <a:rPr lang="hr-HR" sz="2400" dirty="0"/>
              <a:t>) Esencijalne aminokiseline se ne moraju unositi hranom						TOČNO        NETOČNO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2. Koliko iznose dnevne potrebe odraslog čovjeka za bjelančevinama?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3. Od čega su građene bjelančevine? 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4. Koja je podjela aminokiselina? 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5. Što su </a:t>
            </a:r>
            <a:r>
              <a:rPr lang="hr-HR" sz="2400" dirty="0" err="1"/>
              <a:t>glutenin</a:t>
            </a:r>
            <a:r>
              <a:rPr lang="hr-HR" sz="2400" dirty="0"/>
              <a:t> i </a:t>
            </a:r>
            <a:r>
              <a:rPr lang="hr-HR" sz="2400" dirty="0" err="1"/>
              <a:t>glijadin</a:t>
            </a:r>
            <a:r>
              <a:rPr lang="hr-HR" sz="2400" dirty="0"/>
              <a:t> i gdje se nalaze? </a:t>
            </a:r>
          </a:p>
          <a:p>
            <a:pPr>
              <a:lnSpc>
                <a:spcPct val="150000"/>
              </a:lnSpc>
            </a:pPr>
            <a:r>
              <a:rPr lang="hr-HR" sz="2400" dirty="0"/>
              <a:t>6. Što je kolagen i gdje se nalazi? </a:t>
            </a:r>
          </a:p>
        </p:txBody>
      </p:sp>
      <p:sp>
        <p:nvSpPr>
          <p:cNvPr id="4" name="Strelica: prema dolje 3">
            <a:extLst>
              <a:ext uri="{FF2B5EF4-FFF2-40B4-BE49-F238E27FC236}">
                <a16:creationId xmlns:a16="http://schemas.microsoft.com/office/drawing/2014/main" id="{DB6C4FF7-2317-7B5A-5C5F-0B5FBDFAFA35}"/>
              </a:ext>
            </a:extLst>
          </p:cNvPr>
          <p:cNvSpPr/>
          <p:nvPr/>
        </p:nvSpPr>
        <p:spPr>
          <a:xfrm>
            <a:off x="4355976" y="0"/>
            <a:ext cx="2880320" cy="177281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i="1" dirty="0"/>
              <a:t>Ponovimo!</a:t>
            </a:r>
          </a:p>
        </p:txBody>
      </p:sp>
    </p:spTree>
    <p:extLst>
      <p:ext uri="{BB962C8B-B14F-4D97-AF65-F5344CB8AC3E}">
        <p14:creationId xmlns:p14="http://schemas.microsoft.com/office/powerpoint/2010/main" val="1292384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EAE3A696-E0FC-CC0E-5438-E5468D7669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539" y="1819192"/>
            <a:ext cx="6270922" cy="16098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sz="7200" dirty="0"/>
              <a:t>Bjelančevine 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4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protein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946" y="1634145"/>
            <a:ext cx="6949675" cy="43161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ipsa 4">
            <a:extLst>
              <a:ext uri="{FF2B5EF4-FFF2-40B4-BE49-F238E27FC236}">
                <a16:creationId xmlns:a16="http://schemas.microsoft.com/office/drawing/2014/main" id="{4EE2E899-A0B3-9725-FD00-6CE9BE02DA6A}"/>
              </a:ext>
            </a:extLst>
          </p:cNvPr>
          <p:cNvSpPr/>
          <p:nvPr/>
        </p:nvSpPr>
        <p:spPr>
          <a:xfrm>
            <a:off x="4487367" y="156903"/>
            <a:ext cx="2966501" cy="15121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Što je hrana mišićima?</a:t>
            </a:r>
          </a:p>
        </p:txBody>
      </p:sp>
    </p:spTree>
    <p:extLst>
      <p:ext uri="{BB962C8B-B14F-4D97-AF65-F5344CB8AC3E}">
        <p14:creationId xmlns:p14="http://schemas.microsoft.com/office/powerpoint/2010/main" val="332350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7671" y="685800"/>
            <a:ext cx="7870143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/>
              <a:t>Uloga bjelančevina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6768752" cy="42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uz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vodu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najvažnije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tvari</a:t>
            </a:r>
            <a:r>
              <a:rPr lang="en-US" sz="2400" dirty="0">
                <a:solidFill>
                  <a:schemeClr val="tx2"/>
                </a:solidFill>
              </a:rPr>
              <a:t> u </a:t>
            </a:r>
            <a:r>
              <a:rPr lang="en-US" sz="2400" dirty="0" err="1">
                <a:solidFill>
                  <a:schemeClr val="tx2"/>
                </a:solidFill>
              </a:rPr>
              <a:t>tijelu</a:t>
            </a:r>
            <a:endParaRPr lang="en-US" sz="2400" dirty="0">
              <a:solidFill>
                <a:schemeClr val="tx2"/>
              </a:solidFill>
            </a:endParaRP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nužne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su</a:t>
            </a:r>
            <a:r>
              <a:rPr lang="en-US" sz="2400" dirty="0">
                <a:solidFill>
                  <a:schemeClr val="tx2"/>
                </a:solidFill>
              </a:rPr>
              <a:t> za </a:t>
            </a:r>
            <a:r>
              <a:rPr lang="en-US" sz="2400" dirty="0" err="1">
                <a:solidFill>
                  <a:schemeClr val="tx2"/>
                </a:solidFill>
              </a:rPr>
              <a:t>rast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razvoj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svih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tjelesnih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tkiva</a:t>
            </a:r>
            <a:endParaRPr lang="en-US" sz="2400" dirty="0">
              <a:solidFill>
                <a:schemeClr val="tx2"/>
              </a:solidFill>
            </a:endParaRP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</a:pPr>
            <a:endParaRPr lang="en-US" sz="2400" dirty="0">
              <a:solidFill>
                <a:schemeClr val="tx2"/>
              </a:solidFill>
            </a:endParaRP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glavni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izvor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tvari</a:t>
            </a:r>
            <a:r>
              <a:rPr lang="en-US" sz="2400" dirty="0">
                <a:solidFill>
                  <a:schemeClr val="tx2"/>
                </a:solidFill>
              </a:rPr>
              <a:t> za </a:t>
            </a:r>
            <a:r>
              <a:rPr lang="en-US" sz="2400" dirty="0" err="1">
                <a:solidFill>
                  <a:schemeClr val="tx2"/>
                </a:solidFill>
              </a:rPr>
              <a:t>gradnju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mišića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krvi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kože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kostiju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noktiju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unutarnjih</a:t>
            </a:r>
            <a:r>
              <a:rPr lang="en-US" sz="2400" dirty="0">
                <a:solidFill>
                  <a:schemeClr val="tx2"/>
                </a:solidFill>
              </a:rPr>
              <a:t> organa (</a:t>
            </a:r>
            <a:r>
              <a:rPr lang="en-US" sz="2400" dirty="0" err="1">
                <a:solidFill>
                  <a:schemeClr val="tx2"/>
                </a:solidFill>
              </a:rPr>
              <a:t>uključujući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srce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mozak</a:t>
            </a:r>
            <a:r>
              <a:rPr lang="en-US" sz="2400" dirty="0">
                <a:solidFill>
                  <a:schemeClr val="tx2"/>
                </a:solidFill>
              </a:rPr>
              <a:t>)</a:t>
            </a:r>
          </a:p>
          <a:p>
            <a:pPr marL="384048" indent="-384048" defTabSz="914400">
              <a:lnSpc>
                <a:spcPct val="94000"/>
              </a:lnSpc>
              <a:spcAft>
                <a:spcPts val="200"/>
              </a:spcAft>
              <a:buFont typeface="Franklin Gothic Book" panose="020B0503020102020204" pitchFamily="34" charset="0"/>
              <a:buChar char="•"/>
            </a:pPr>
            <a:r>
              <a:rPr lang="en-US" sz="2400" dirty="0" err="1">
                <a:solidFill>
                  <a:schemeClr val="tx2"/>
                </a:solidFill>
              </a:rPr>
              <a:t>nužne</a:t>
            </a:r>
            <a:r>
              <a:rPr lang="en-US" sz="2400" dirty="0">
                <a:solidFill>
                  <a:schemeClr val="tx2"/>
                </a:solidFill>
              </a:rPr>
              <a:t> za </a:t>
            </a:r>
            <a:r>
              <a:rPr lang="en-US" sz="2400" dirty="0" err="1">
                <a:solidFill>
                  <a:schemeClr val="tx2"/>
                </a:solidFill>
              </a:rPr>
              <a:t>stvaranje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hormona</a:t>
            </a:r>
            <a:r>
              <a:rPr lang="en-US" sz="2400" dirty="0">
                <a:solidFill>
                  <a:schemeClr val="tx2"/>
                </a:solidFill>
              </a:rPr>
              <a:t> koji </a:t>
            </a:r>
            <a:r>
              <a:rPr lang="en-US" sz="2400" dirty="0" err="1">
                <a:solidFill>
                  <a:schemeClr val="tx2"/>
                </a:solidFill>
              </a:rPr>
              <a:t>nadziru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mnoge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funkcije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tijela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872" y="4678594"/>
            <a:ext cx="4478100" cy="199915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0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76772" y="908720"/>
            <a:ext cx="6390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/>
              <a:t>        sudjeluju u izgradnji stanica, tkiva i tjelesnih tekućina (krvi)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187624" y="1062466"/>
            <a:ext cx="864096" cy="36004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611" y="2469060"/>
            <a:ext cx="6667744" cy="332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817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BD650F72-3584-5372-C9C2-187845E7EAE0}"/>
              </a:ext>
            </a:extLst>
          </p:cNvPr>
          <p:cNvSpPr txBox="1"/>
          <p:nvPr/>
        </p:nvSpPr>
        <p:spPr>
          <a:xfrm>
            <a:off x="1366581" y="393338"/>
            <a:ext cx="496855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3200" dirty="0"/>
              <a:t>Dnevne potrebe odraslog čovjeka su </a:t>
            </a:r>
          </a:p>
          <a:p>
            <a:endParaRPr lang="hr-HR" sz="3200" dirty="0"/>
          </a:p>
          <a:p>
            <a:endParaRPr lang="hr-HR" sz="3200" dirty="0"/>
          </a:p>
          <a:p>
            <a:r>
              <a:rPr lang="hr-HR" sz="3200" dirty="0"/>
              <a:t>oko 0,80 g dnevno/</a:t>
            </a:r>
          </a:p>
          <a:p>
            <a:r>
              <a:rPr lang="hr-HR" sz="3200" dirty="0"/>
              <a:t>1 kg tjelesne težine</a:t>
            </a:r>
          </a:p>
        </p:txBody>
      </p:sp>
      <p:sp>
        <p:nvSpPr>
          <p:cNvPr id="5" name="Curved Left Arrow 3">
            <a:extLst>
              <a:ext uri="{FF2B5EF4-FFF2-40B4-BE49-F238E27FC236}">
                <a16:creationId xmlns:a16="http://schemas.microsoft.com/office/drawing/2014/main" id="{18DAB309-15FA-C63A-FCFF-F0E46D72036C}"/>
              </a:ext>
            </a:extLst>
          </p:cNvPr>
          <p:cNvSpPr/>
          <p:nvPr/>
        </p:nvSpPr>
        <p:spPr>
          <a:xfrm>
            <a:off x="3312414" y="1052736"/>
            <a:ext cx="1043561" cy="14819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F859256-BB44-AA00-B69C-45DBE2B70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59" y="3429000"/>
            <a:ext cx="5435541" cy="337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avokutnik: savinuti kut 1">
            <a:extLst>
              <a:ext uri="{FF2B5EF4-FFF2-40B4-BE49-F238E27FC236}">
                <a16:creationId xmlns:a16="http://schemas.microsoft.com/office/drawing/2014/main" id="{9B4FDB8D-9CC7-4ABF-89E9-C80AC31B0F01}"/>
              </a:ext>
            </a:extLst>
          </p:cNvPr>
          <p:cNvSpPr/>
          <p:nvPr/>
        </p:nvSpPr>
        <p:spPr>
          <a:xfrm>
            <a:off x="1043608" y="3861048"/>
            <a:ext cx="2448272" cy="2603614"/>
          </a:xfrm>
          <a:prstGeom prst="foldedCorner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/>
              <a:t>Izračunaj svoje dnevne potrebe za bjelančevinama!</a:t>
            </a:r>
          </a:p>
        </p:txBody>
      </p:sp>
    </p:spTree>
    <p:extLst>
      <p:ext uri="{BB962C8B-B14F-4D97-AF65-F5344CB8AC3E}">
        <p14:creationId xmlns:p14="http://schemas.microsoft.com/office/powerpoint/2010/main" val="168208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6192688" cy="864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Građa bjelančevina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5576" y="1659285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vi-VN" sz="3200" dirty="0">
                <a:latin typeface="Calibri" pitchFamily="34" charset="0"/>
                <a:cs typeface="Calibri" pitchFamily="34" charset="0"/>
              </a:rPr>
              <a:t>izgrađene od aminokiselina</a:t>
            </a:r>
            <a:endParaRPr lang="hr-HR" sz="3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hr-HR" sz="3200" dirty="0">
                <a:latin typeface="Calibri" pitchFamily="34" charset="0"/>
                <a:cs typeface="Calibri" pitchFamily="34" charset="0"/>
              </a:rPr>
              <a:t>a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minokiseline su vezane u lanac molekule peptidnim vezama</a:t>
            </a:r>
            <a:endParaRPr lang="hr-HR" sz="3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hr-HR" sz="3200" dirty="0">
                <a:latin typeface="Calibri" pitchFamily="34" charset="0"/>
                <a:cs typeface="Calibri" pitchFamily="34" charset="0"/>
              </a:rPr>
              <a:t>l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anac bjelančevine sadrži najmanje 100 aminokiselina</a:t>
            </a:r>
            <a:endParaRPr lang="hr-HR" sz="3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vi-VN" sz="3200" dirty="0">
                <a:latin typeface="Calibri" pitchFamily="34" charset="0"/>
                <a:cs typeface="Calibri" pitchFamily="34" charset="0"/>
              </a:rPr>
              <a:t>bjelančevine </a:t>
            </a:r>
            <a:r>
              <a:rPr lang="hr-HR" sz="3200" dirty="0">
                <a:latin typeface="Calibri" pitchFamily="34" charset="0"/>
                <a:cs typeface="Calibri" pitchFamily="34" charset="0"/>
              </a:rPr>
              <a:t>izgrađuje </a:t>
            </a:r>
            <a:r>
              <a:rPr lang="vi-VN" sz="3200" dirty="0">
                <a:latin typeface="Calibri" pitchFamily="34" charset="0"/>
                <a:cs typeface="Calibri" pitchFamily="34" charset="0"/>
              </a:rPr>
              <a:t>20 vrsta aminokiselina</a:t>
            </a:r>
            <a:endParaRPr lang="hr-HR" sz="3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8" name="Picture 4" descr="Rezultat slike za građa bjelančevina">
            <a:extLst>
              <a:ext uri="{FF2B5EF4-FFF2-40B4-BE49-F238E27FC236}">
                <a16:creationId xmlns:a16="http://schemas.microsoft.com/office/drawing/2014/main" id="{E1E11683-BCA8-1B68-6E5D-DDC4D8F90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465" y="4365104"/>
            <a:ext cx="2616117" cy="236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6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764704"/>
            <a:ext cx="655272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Neesencijalne aminokiseline</a:t>
            </a:r>
            <a:endParaRPr lang="hr-H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hr-HR" sz="3200" b="1" dirty="0"/>
          </a:p>
          <a:p>
            <a:pPr lvl="0"/>
            <a:endParaRPr lang="hr-HR" sz="3200" b="1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hr-HR" sz="3200" b="1" dirty="0"/>
              <a:t> stvaraju se u ljudskom organizmu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hr-HR" sz="3200" b="1" dirty="0"/>
              <a:t> 10 aminokiselina</a:t>
            </a:r>
          </a:p>
          <a:p>
            <a:pPr lvl="0"/>
            <a:r>
              <a:rPr lang="hr-HR" sz="3200" dirty="0"/>
              <a:t> </a:t>
            </a:r>
          </a:p>
        </p:txBody>
      </p:sp>
      <p:sp>
        <p:nvSpPr>
          <p:cNvPr id="4" name="Down Arrow 3"/>
          <p:cNvSpPr/>
          <p:nvPr/>
        </p:nvSpPr>
        <p:spPr>
          <a:xfrm>
            <a:off x="2937986" y="1412776"/>
            <a:ext cx="504056" cy="72008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84984"/>
            <a:ext cx="3600400" cy="23959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34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ctangle 2"/>
          <p:cNvSpPr/>
          <p:nvPr/>
        </p:nvSpPr>
        <p:spPr>
          <a:xfrm>
            <a:off x="179512" y="404664"/>
            <a:ext cx="5688632" cy="35394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Esencijalne aminokiseline</a:t>
            </a:r>
          </a:p>
          <a:p>
            <a:pPr lvl="0"/>
            <a:endParaRPr lang="hr-HR" sz="3200" b="1" dirty="0"/>
          </a:p>
          <a:p>
            <a:pPr lvl="0"/>
            <a:endParaRPr lang="hr-HR" sz="3200" b="1" dirty="0"/>
          </a:p>
          <a:p>
            <a:pPr marL="457200" lvl="0" indent="-457200">
              <a:buFont typeface="Wingdings" pitchFamily="2" charset="2"/>
              <a:buChar char="v"/>
            </a:pPr>
            <a:r>
              <a:rPr lang="hr-HR" sz="3200" dirty="0"/>
              <a:t>moraju se svakodnevno unositi hranom 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hr-HR" sz="3200" dirty="0"/>
              <a:t>organizam ih ne može sam stvarati</a:t>
            </a:r>
          </a:p>
        </p:txBody>
      </p:sp>
      <p:sp>
        <p:nvSpPr>
          <p:cNvPr id="4" name="Down Arrow 3"/>
          <p:cNvSpPr/>
          <p:nvPr/>
        </p:nvSpPr>
        <p:spPr>
          <a:xfrm>
            <a:off x="2915816" y="1268760"/>
            <a:ext cx="504056" cy="504056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5580112" y="1435715"/>
            <a:ext cx="3275856" cy="50167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Arginin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Histidin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Leucin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Izoleucin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Lizin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Metionin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Fenilalanin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Treonin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Triptofan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hr-H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Valin</a:t>
            </a:r>
            <a:endParaRPr lang="hr-HR" sz="3200" dirty="0"/>
          </a:p>
        </p:txBody>
      </p:sp>
      <p:pic>
        <p:nvPicPr>
          <p:cNvPr id="6146" name="Picture 2" descr="http://dijetezamrsavljenje.info/wp-content/uploads/2013/09/p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18" y="3944094"/>
            <a:ext cx="4225652" cy="24974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945247"/>
      </p:ext>
    </p:extLst>
  </p:cSld>
  <p:clrMapOvr>
    <a:masterClrMapping/>
  </p:clrMapOvr>
</p:sld>
</file>

<file path=ppt/theme/theme1.xml><?xml version="1.0" encoding="utf-8"?>
<a:theme xmlns:a="http://schemas.openxmlformats.org/drawingml/2006/main" name="Žetva">
  <a:themeElements>
    <a:clrScheme name="Žetv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Žetv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Žetv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Žetva</Template>
  <TotalTime>58</TotalTime>
  <Words>362</Words>
  <Application>Microsoft Office PowerPoint</Application>
  <PresentationFormat>Prikaz na zaslonu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Žetva</vt:lpstr>
      <vt:lpstr>PowerPoint prezentacija</vt:lpstr>
      <vt:lpstr>Bjelančevine </vt:lpstr>
      <vt:lpstr>PowerPoint prezentacija</vt:lpstr>
      <vt:lpstr>Uloga bjelančevina</vt:lpstr>
      <vt:lpstr>PowerPoint prezentacija</vt:lpstr>
      <vt:lpstr>PowerPoint prezentacija</vt:lpstr>
      <vt:lpstr>Građa bjelančevina </vt:lpstr>
      <vt:lpstr>PowerPoint prezentacija</vt:lpstr>
      <vt:lpstr>PowerPoint prezentacija</vt:lpstr>
      <vt:lpstr>Podjela bjelančevina</vt:lpstr>
      <vt:lpstr>PowerPoint prezentacija</vt:lpstr>
      <vt:lpstr>Važnije bjelančevine u prehrani i čovjeku</vt:lpstr>
      <vt:lpstr>PowerPoint prezentacija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Mariajose</dc:creator>
  <cp:lastModifiedBy>Vedrana Božić</cp:lastModifiedBy>
  <cp:revision>29</cp:revision>
  <dcterms:created xsi:type="dcterms:W3CDTF">2013-09-26T00:31:17Z</dcterms:created>
  <dcterms:modified xsi:type="dcterms:W3CDTF">2025-02-27T09:24:32Z</dcterms:modified>
</cp:coreProperties>
</file>